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2"/>
    <p:sldMasterId id="2147483654" r:id="rId3"/>
    <p:sldMasterId id="2147483652" r:id="rId4"/>
    <p:sldMasterId id="2147483656" r:id="rId5"/>
  </p:sldMasterIdLst>
  <p:notesMasterIdLst>
    <p:notesMasterId r:id="rId26"/>
  </p:notesMasterIdLst>
  <p:handoutMasterIdLst>
    <p:handoutMasterId r:id="rId27"/>
  </p:handoutMasterIdLst>
  <p:sldIdLst>
    <p:sldId id="286" r:id="rId6"/>
    <p:sldId id="262" r:id="rId7"/>
    <p:sldId id="281" r:id="rId8"/>
    <p:sldId id="294" r:id="rId9"/>
    <p:sldId id="282" r:id="rId10"/>
    <p:sldId id="258" r:id="rId11"/>
    <p:sldId id="275" r:id="rId12"/>
    <p:sldId id="276" r:id="rId13"/>
    <p:sldId id="277" r:id="rId14"/>
    <p:sldId id="259" r:id="rId15"/>
    <p:sldId id="293" r:id="rId16"/>
    <p:sldId id="278" r:id="rId17"/>
    <p:sldId id="284" r:id="rId18"/>
    <p:sldId id="287" r:id="rId19"/>
    <p:sldId id="291" r:id="rId20"/>
    <p:sldId id="296" r:id="rId21"/>
    <p:sldId id="290" r:id="rId22"/>
    <p:sldId id="288" r:id="rId23"/>
    <p:sldId id="292" r:id="rId24"/>
    <p:sldId id="279" r:id="rId25"/>
  </p:sldIdLst>
  <p:sldSz cx="9144000" cy="6858000" type="screen4x3"/>
  <p:notesSz cx="6858000" cy="9144000"/>
  <p:embeddedFontLst>
    <p:embeddedFont>
      <p:font typeface="Calibri" panose="020F0502020204030204" pitchFamily="34" charset="0"/>
      <p:regular r:id="rId28"/>
      <p:bold r:id="rId29"/>
      <p:italic r:id="rId30"/>
      <p:boldItalic r:id="rId31"/>
    </p:embeddedFont>
    <p:embeddedFont>
      <p:font typeface="Trebuchet MS" panose="020B0603020202020204" pitchFamily="34" charset="0"/>
      <p:regular r:id="rId32"/>
      <p:bold r:id="rId33"/>
      <p:italic r:id="rId34"/>
      <p:boldItalic r:id="rId35"/>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1695" autoAdjust="0"/>
  </p:normalViewPr>
  <p:slideViewPr>
    <p:cSldViewPr>
      <p:cViewPr varScale="1">
        <p:scale>
          <a:sx n="79" d="100"/>
          <a:sy n="79" d="100"/>
        </p:scale>
        <p:origin x="989" y="5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8" d="100"/>
          <a:sy n="98" d="100"/>
        </p:scale>
        <p:origin x="-351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font" Target="fonts/font7.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3C927A-0499-4B41-98F2-6D1BC5B11DB1}" type="datetimeFigureOut">
              <a:rPr lang="de-DE" smtClean="0"/>
              <a:t>10.04.2021</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960EEA-EDBC-4E3D-8FD5-F3E7E8C5CC3F}" type="slidenum">
              <a:rPr lang="de-DE" smtClean="0"/>
              <a:t>‹Nr.›</a:t>
            </a:fld>
            <a:endParaRPr lang="de-DE"/>
          </a:p>
        </p:txBody>
      </p:sp>
    </p:spTree>
    <p:extLst>
      <p:ext uri="{BB962C8B-B14F-4D97-AF65-F5344CB8AC3E}">
        <p14:creationId xmlns:p14="http://schemas.microsoft.com/office/powerpoint/2010/main" val="2560980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D1FE45-7F0D-4FD9-A4BF-4355C0E00468}" type="datetimeFigureOut">
              <a:rPr lang="de-DE" smtClean="0"/>
              <a:t>10.04.2021</a:t>
            </a:fld>
            <a:endParaRPr lang="de-DE"/>
          </a:p>
        </p:txBody>
      </p:sp>
      <p:sp>
        <p:nvSpPr>
          <p:cNvPr id="4" name="Folienbildplatzhalter 3"/>
          <p:cNvSpPr>
            <a:spLocks noGrp="1" noRot="1" noChangeAspect="1"/>
          </p:cNvSpPr>
          <p:nvPr>
            <p:ph type="sldImg" idx="2"/>
          </p:nvPr>
        </p:nvSpPr>
        <p:spPr>
          <a:xfrm>
            <a:off x="260648" y="179512"/>
            <a:ext cx="2358008" cy="1768506"/>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260648" y="2123728"/>
            <a:ext cx="6336704" cy="6768752"/>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6"/>
          <p:cNvSpPr>
            <a:spLocks noGrp="1"/>
          </p:cNvSpPr>
          <p:nvPr>
            <p:ph type="sldNum" sz="quarter" idx="5"/>
          </p:nvPr>
        </p:nvSpPr>
        <p:spPr>
          <a:xfrm>
            <a:off x="3884613" y="8892479"/>
            <a:ext cx="2971800" cy="249933"/>
          </a:xfrm>
          <a:prstGeom prst="rect">
            <a:avLst/>
          </a:prstGeom>
        </p:spPr>
        <p:txBody>
          <a:bodyPr vert="horz" lIns="91440" tIns="45720" rIns="91440" bIns="45720" rtlCol="0" anchor="b"/>
          <a:lstStyle>
            <a:lvl1pPr algn="r">
              <a:defRPr sz="1200"/>
            </a:lvl1pPr>
          </a:lstStyle>
          <a:p>
            <a:r>
              <a:rPr lang="de-DE" dirty="0"/>
              <a:t>Folie Nr.: </a:t>
            </a:r>
            <a:fld id="{F589A428-6552-45EF-8BAE-D2B1545B59A3}" type="slidenum">
              <a:rPr lang="de-DE" smtClean="0"/>
              <a:pPr/>
              <a:t>‹Nr.›</a:t>
            </a:fld>
            <a:endParaRPr lang="de-DE" dirty="0"/>
          </a:p>
        </p:txBody>
      </p:sp>
    </p:spTree>
    <p:extLst>
      <p:ext uri="{BB962C8B-B14F-4D97-AF65-F5344CB8AC3E}">
        <p14:creationId xmlns:p14="http://schemas.microsoft.com/office/powerpoint/2010/main" val="2998782726"/>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baseline="0">
        <a:solidFill>
          <a:schemeClr val="tx1"/>
        </a:solidFill>
        <a:latin typeface="+mn-lt"/>
        <a:ea typeface="+mn-ea"/>
        <a:cs typeface="+mn-cs"/>
      </a:defRPr>
    </a:lvl1pPr>
    <a:lvl2pPr marL="457200" algn="l" defTabSz="914400" rtl="0" eaLnBrk="1" latinLnBrk="0" hangingPunct="1">
      <a:defRPr sz="1000" kern="1200" baseline="0">
        <a:solidFill>
          <a:schemeClr val="tx1"/>
        </a:solidFill>
        <a:latin typeface="+mn-lt"/>
        <a:ea typeface="+mn-ea"/>
        <a:cs typeface="+mn-cs"/>
      </a:defRPr>
    </a:lvl2pPr>
    <a:lvl3pPr marL="914400" algn="l" defTabSz="914400" rtl="0" eaLnBrk="1" latinLnBrk="0" hangingPunct="1">
      <a:defRPr sz="1000" kern="1200" baseline="0">
        <a:solidFill>
          <a:schemeClr val="tx1"/>
        </a:solidFill>
        <a:latin typeface="+mn-lt"/>
        <a:ea typeface="+mn-ea"/>
        <a:cs typeface="+mn-cs"/>
      </a:defRPr>
    </a:lvl3pPr>
    <a:lvl4pPr marL="1371600" algn="l" defTabSz="914400" rtl="0" eaLnBrk="1" latinLnBrk="0" hangingPunct="1">
      <a:defRPr sz="1000" kern="1200" baseline="0">
        <a:solidFill>
          <a:schemeClr val="tx1"/>
        </a:solidFill>
        <a:latin typeface="+mn-lt"/>
        <a:ea typeface="+mn-ea"/>
        <a:cs typeface="+mn-cs"/>
      </a:defRPr>
    </a:lvl4pPr>
    <a:lvl5pPr marL="1828800" algn="l" defTabSz="914400" rtl="0" eaLnBrk="1" latinLnBrk="0" hangingPunct="1">
      <a:defRPr sz="1000" kern="1200" baseline="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350" y="179388"/>
            <a:ext cx="2359025" cy="1768475"/>
          </a:xfrm>
        </p:spPr>
      </p:sp>
      <p:sp>
        <p:nvSpPr>
          <p:cNvPr id="3" name="Notizenplatzhalter 2"/>
          <p:cNvSpPr>
            <a:spLocks noGrp="1"/>
          </p:cNvSpPr>
          <p:nvPr>
            <p:ph type="body" idx="1"/>
          </p:nvPr>
        </p:nvSpPr>
        <p:spPr/>
        <p:txBody>
          <a:bodyPr/>
          <a:lstStyle/>
          <a:p>
            <a:r>
              <a:rPr lang="de-DE" i="0" dirty="0"/>
              <a:t>[Begrüßung]</a:t>
            </a:r>
          </a:p>
          <a:p>
            <a:r>
              <a:rPr lang="de-DE" i="0" dirty="0"/>
              <a:t>Sehr geehrter Herr Titel</a:t>
            </a:r>
            <a:r>
              <a:rPr lang="de-DE" i="0" baseline="0" dirty="0"/>
              <a:t> / </a:t>
            </a:r>
            <a:r>
              <a:rPr lang="de-DE" i="0" dirty="0" err="1"/>
              <a:t>xyz</a:t>
            </a:r>
            <a:r>
              <a:rPr lang="de-DE" i="0" baseline="0" dirty="0"/>
              <a:t>  / Frau Titel / </a:t>
            </a:r>
            <a:r>
              <a:rPr lang="de-DE" i="0" baseline="0" dirty="0" err="1"/>
              <a:t>xyz</a:t>
            </a:r>
            <a:r>
              <a:rPr lang="de-DE" i="0" baseline="0" dirty="0"/>
              <a:t> / …. sonstige Honoratioren</a:t>
            </a:r>
            <a:endParaRPr lang="de-DE" i="0" dirty="0"/>
          </a:p>
          <a:p>
            <a:r>
              <a:rPr lang="de-DE" i="0" baseline="0" dirty="0"/>
              <a:t>sehr geehrte Damen und Herren, liebe Bläserinnen und Bläser</a:t>
            </a:r>
          </a:p>
          <a:p>
            <a:r>
              <a:rPr lang="de-DE" i="0" dirty="0"/>
              <a:t>[Vorstellung der eigenen Person]</a:t>
            </a:r>
          </a:p>
          <a:p>
            <a:r>
              <a:rPr lang="de-DE" i="0" dirty="0"/>
              <a:t>mein Name ist … ich bin … (Funktion in der Posaunenarbeit).</a:t>
            </a:r>
          </a:p>
          <a:p>
            <a:r>
              <a:rPr lang="de-DE" i="0" dirty="0"/>
              <a:t>Ich bedanke mich sehr, dass ich</a:t>
            </a:r>
            <a:r>
              <a:rPr lang="de-DE" i="0" baseline="0" dirty="0"/>
              <a:t> heute die Möglichkeit habe, Ihnen ein „starkes Stück unserer Evangelischen Landeskirche in Baden“, die Badische Posaunenarbeit, vorzustellen. Der Vortrag entstand auf Initiative und mit Unterstützung der Stiftung Badische Posaunenarbeit und soll dazu beitragen, den Bekanntheitsgrad der Posaunenarbeit in der Öffentlichkeit zu erhöhen.</a:t>
            </a:r>
          </a:p>
          <a:p>
            <a:r>
              <a:rPr lang="de-DE" i="0" baseline="0" dirty="0"/>
              <a:t>Die Badische Posaunenarbeit ist der freiwilligen Zusammenschluss evangelischer Posaunenchöre, </a:t>
            </a:r>
          </a:p>
          <a:p>
            <a:r>
              <a:rPr lang="de-DE" i="0" baseline="0" dirty="0"/>
              <a:t>[</a:t>
            </a:r>
            <a:r>
              <a:rPr lang="de-DE" b="1" i="0" baseline="0" dirty="0">
                <a:effectLst>
                  <a:outerShdw blurRad="38100" dist="38100" dir="2700000" algn="tl">
                    <a:srgbClr val="000000">
                      <a:alpha val="43137"/>
                    </a:srgbClr>
                  </a:outerShdw>
                </a:effectLst>
              </a:rPr>
              <a:t>klick</a:t>
            </a:r>
            <a:r>
              <a:rPr lang="de-DE" i="0" baseline="0" dirty="0"/>
              <a:t>] die im Bereich der Evangelischen Landeskirche in Baden ihren Dienst tun. </a:t>
            </a:r>
          </a:p>
          <a:p>
            <a:r>
              <a:rPr lang="de-DE" i="0" baseline="0" dirty="0"/>
              <a:t>Die Badische Posaunenarbeit wird  seit rund 20 Jahren tatkräftige unterstützt durch [</a:t>
            </a:r>
            <a:r>
              <a:rPr lang="de-DE" b="1" i="0" baseline="0" dirty="0">
                <a:effectLst>
                  <a:outerShdw blurRad="38100" dist="38100" dir="2700000" algn="tl">
                    <a:srgbClr val="000000">
                      <a:alpha val="43137"/>
                    </a:srgbClr>
                  </a:outerShdw>
                </a:effectLst>
              </a:rPr>
              <a:t>klick</a:t>
            </a:r>
            <a:r>
              <a:rPr lang="de-DE" i="0" baseline="0" dirty="0"/>
              <a:t>] den Förderverein Badische Posaunenarbeit und</a:t>
            </a:r>
          </a:p>
          <a:p>
            <a:r>
              <a:rPr lang="de-DE" i="0" baseline="0" dirty="0"/>
              <a:t>[</a:t>
            </a:r>
            <a:r>
              <a:rPr lang="de-DE" b="1" i="0" baseline="0" dirty="0">
                <a:effectLst>
                  <a:outerShdw blurRad="38100" dist="38100" dir="2700000" algn="tl">
                    <a:srgbClr val="000000">
                      <a:alpha val="43137"/>
                    </a:srgbClr>
                  </a:outerShdw>
                </a:effectLst>
              </a:rPr>
              <a:t>klick</a:t>
            </a:r>
            <a:r>
              <a:rPr lang="de-DE" i="0" baseline="0" dirty="0"/>
              <a:t>] seit 2011 durch die Stiftung Badische Posaunenarbeit.</a:t>
            </a:r>
          </a:p>
          <a:p>
            <a:endParaRPr lang="de-DE" i="0" baseline="0" dirty="0"/>
          </a:p>
        </p:txBody>
      </p:sp>
      <p:sp>
        <p:nvSpPr>
          <p:cNvPr id="4" name="Foliennummernplatzhalter 3"/>
          <p:cNvSpPr>
            <a:spLocks noGrp="1"/>
          </p:cNvSpPr>
          <p:nvPr>
            <p:ph type="sldNum" sz="quarter" idx="10"/>
          </p:nvPr>
        </p:nvSpPr>
        <p:spPr/>
        <p:txBody>
          <a:bodyPr/>
          <a:lstStyle/>
          <a:p>
            <a:fld id="{F589A428-6552-45EF-8BAE-D2B1545B59A3}" type="slidenum">
              <a:rPr lang="de-DE" smtClean="0"/>
              <a:t>1</a:t>
            </a:fld>
            <a:endParaRPr lang="de-DE"/>
          </a:p>
        </p:txBody>
      </p:sp>
    </p:spTree>
    <p:extLst>
      <p:ext uri="{BB962C8B-B14F-4D97-AF65-F5344CB8AC3E}">
        <p14:creationId xmlns:p14="http://schemas.microsoft.com/office/powerpoint/2010/main" val="1903135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350" y="179388"/>
            <a:ext cx="2359025" cy="1768475"/>
          </a:xfrm>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900" b="1" i="0" dirty="0">
                <a:solidFill>
                  <a:schemeClr val="tx1"/>
                </a:solidFill>
              </a:rPr>
              <a:t>[Zunächst erscheint das Logo</a:t>
            </a:r>
            <a:r>
              <a:rPr lang="de-DE" sz="900" b="1" i="0" baseline="0" dirty="0">
                <a:solidFill>
                  <a:schemeClr val="tx1"/>
                </a:solidFill>
              </a:rPr>
              <a:t> des FV, dann </a:t>
            </a:r>
            <a:r>
              <a:rPr lang="de-DE" sz="900" b="1" i="0" dirty="0">
                <a:solidFill>
                  <a:schemeClr val="tx1"/>
                </a:solidFill>
                <a:effectLst>
                  <a:outerShdw blurRad="38100" dist="38100" dir="2700000" algn="tl">
                    <a:srgbClr val="000000">
                      <a:alpha val="43137"/>
                    </a:srgbClr>
                  </a:outerShdw>
                </a:effectLst>
              </a:rPr>
              <a:t>klick</a:t>
            </a:r>
            <a:r>
              <a:rPr lang="de-DE" sz="900" b="1" i="0" dirty="0">
                <a:solidFill>
                  <a:schemeClr val="tx1"/>
                </a:solidFill>
              </a:rPr>
              <a:t>]</a:t>
            </a:r>
          </a:p>
          <a:p>
            <a:pPr>
              <a:defRPr/>
            </a:pPr>
            <a:endParaRPr lang="de-DE" sz="900" i="0" dirty="0">
              <a:solidFill>
                <a:schemeClr val="tx1"/>
              </a:solidFill>
            </a:endParaRPr>
          </a:p>
          <a:p>
            <a:pPr>
              <a:defRPr/>
            </a:pPr>
            <a:r>
              <a:rPr lang="de-DE" sz="900" i="0" dirty="0">
                <a:solidFill>
                  <a:schemeClr val="tx1"/>
                </a:solidFill>
              </a:rPr>
              <a:t>Die finanzielle Situation der Kirchen ist bei sinkenden Mitgliederzahlen und einer demographischen Umverteilung der Kirchensteuerzahlenden angespannt.</a:t>
            </a:r>
          </a:p>
          <a:p>
            <a:pPr algn="l" eaLnBrk="1" fontAlgn="auto" hangingPunct="1">
              <a:spcAft>
                <a:spcPts val="0"/>
              </a:spcAft>
              <a:buFont typeface="Arial" pitchFamily="34" charset="0"/>
              <a:buNone/>
              <a:defRPr/>
            </a:pPr>
            <a:r>
              <a:rPr lang="de-DE" sz="900" i="0" dirty="0">
                <a:solidFill>
                  <a:schemeClr val="tx1"/>
                </a:solidFill>
              </a:rPr>
              <a:t>Daher wurde im Jahr 2000 der </a:t>
            </a:r>
            <a:r>
              <a:rPr lang="de-DE" sz="900" b="1" i="0" dirty="0">
                <a:solidFill>
                  <a:schemeClr val="tx1"/>
                </a:solidFill>
              </a:rPr>
              <a:t>Verein zur Förderung der Landesarbeit der Evangelischen Posaunenchöre in Baden e.V. </a:t>
            </a:r>
            <a:r>
              <a:rPr lang="de-DE" sz="900" i="0" dirty="0">
                <a:solidFill>
                  <a:schemeClr val="tx1"/>
                </a:solidFill>
              </a:rPr>
              <a:t>gegründet.</a:t>
            </a:r>
          </a:p>
          <a:p>
            <a:pPr algn="l" eaLnBrk="1" fontAlgn="auto" hangingPunct="1">
              <a:spcAft>
                <a:spcPts val="0"/>
              </a:spcAft>
              <a:buFont typeface="Arial" pitchFamily="34" charset="0"/>
              <a:buNone/>
              <a:defRPr/>
            </a:pPr>
            <a:r>
              <a:rPr lang="de-DE" sz="900" i="0" dirty="0">
                <a:solidFill>
                  <a:schemeClr val="tx1"/>
                </a:solidFill>
              </a:rPr>
              <a:t>Der Verein erfreut sich einer stetig steigenden Zahl von inzwischen über 450 Mitgliedern und ist damit einer der großen Fördervereine der Posaunenarbeit in Deutschland. Zweck des Vereins ist es, die evangelische Posaunenarbeit in Baden zu fördern und ihre Bedeutung in der Öffentlichkeit bewusst zu machen. </a:t>
            </a:r>
          </a:p>
          <a:p>
            <a:pPr>
              <a:defRPr/>
            </a:pPr>
            <a:r>
              <a:rPr lang="de-DE" sz="900" i="0" dirty="0">
                <a:solidFill>
                  <a:schemeClr val="tx1"/>
                </a:solidFill>
              </a:rPr>
              <a:t>Der Verein unterstützt die Aktivitäten der Landesarbeit vor allem durch die Förderung von Kindern und Jugendlichen,  Familien, Teilnehmer(innen) an Anfänger-, Anfängerausbilder- und Chorleiterlehrgängen und </a:t>
            </a:r>
            <a:r>
              <a:rPr lang="de-DE" sz="900" i="0" dirty="0"/>
              <a:t>[</a:t>
            </a:r>
            <a:r>
              <a:rPr lang="de-DE" sz="900" b="1" i="0" dirty="0">
                <a:effectLst>
                  <a:outerShdw blurRad="38100" dist="38100" dir="2700000" algn="tl">
                    <a:srgbClr val="000000">
                      <a:alpha val="43137"/>
                    </a:srgbClr>
                  </a:outerShdw>
                </a:effectLst>
              </a:rPr>
              <a:t>klick</a:t>
            </a:r>
            <a:r>
              <a:rPr lang="de-DE" sz="900" i="0" dirty="0"/>
              <a:t>] </a:t>
            </a:r>
            <a:r>
              <a:rPr lang="de-DE" sz="900" i="0" dirty="0">
                <a:solidFill>
                  <a:schemeClr val="tx1"/>
                </a:solidFill>
              </a:rPr>
              <a:t>mit einer Vielzahl von Projekten, wie z.B. dieser Präsentation.</a:t>
            </a:r>
          </a:p>
          <a:p>
            <a:pPr>
              <a:defRPr/>
            </a:pPr>
            <a:endParaRPr lang="de-DE" sz="900" i="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900" i="0" dirty="0"/>
              <a:t>Der Vorstand des Fördervereins ist zugleich Geschäftsführer der im Jahr 2011 gegründeten (Treuhand-) </a:t>
            </a:r>
            <a:r>
              <a:rPr lang="de-DE" sz="900" b="1" i="0" dirty="0"/>
              <a:t>Stiftung Badische Posaunenarbeit </a:t>
            </a:r>
            <a:r>
              <a:rPr lang="de-DE" sz="900" i="0" dirty="0"/>
              <a:t>[</a:t>
            </a:r>
            <a:r>
              <a:rPr lang="de-DE" sz="900" b="1" i="0" dirty="0">
                <a:effectLst>
                  <a:outerShdw blurRad="38100" dist="38100" dir="2700000" algn="tl">
                    <a:srgbClr val="000000">
                      <a:alpha val="43137"/>
                    </a:srgbClr>
                  </a:outerShdw>
                </a:effectLst>
              </a:rPr>
              <a:t>klick zur neuen Folie oder…</a:t>
            </a:r>
            <a:r>
              <a:rPr lang="de-DE" sz="900" i="0" dirty="0"/>
              <a:t>] </a:t>
            </a:r>
          </a:p>
          <a:p>
            <a:pPr>
              <a:defRPr/>
            </a:pPr>
            <a:endParaRPr lang="de-DE" sz="900" i="0" dirty="0">
              <a:solidFill>
                <a:schemeClr val="tx1"/>
              </a:solidFill>
            </a:endParaRPr>
          </a:p>
          <a:p>
            <a:pPr algn="l" eaLnBrk="1" fontAlgn="auto" hangingPunct="1">
              <a:spcAft>
                <a:spcPts val="0"/>
              </a:spcAft>
              <a:buFont typeface="Arial" pitchFamily="34" charset="0"/>
              <a:buNone/>
              <a:defRPr/>
            </a:pPr>
            <a:endParaRPr lang="de-DE" sz="900" i="0" dirty="0"/>
          </a:p>
          <a:p>
            <a:pPr>
              <a:defRPr/>
            </a:pPr>
            <a:r>
              <a:rPr lang="de-DE" sz="900" i="0" dirty="0">
                <a:solidFill>
                  <a:schemeClr val="tx1"/>
                </a:solidFill>
              </a:rPr>
              <a:t>Optional: </a:t>
            </a:r>
            <a:r>
              <a:rPr lang="de-DE" sz="900" i="0" dirty="0"/>
              <a:t>Details zum Förderverein wie</a:t>
            </a:r>
            <a:r>
              <a:rPr lang="de-DE" sz="900" i="0" baseline="0" dirty="0"/>
              <a:t> folgt:</a:t>
            </a:r>
            <a:endParaRPr lang="de-DE" sz="900" i="0" dirty="0"/>
          </a:p>
          <a:p>
            <a:pPr algn="l" eaLnBrk="1" fontAlgn="auto" hangingPunct="1">
              <a:spcAft>
                <a:spcPts val="0"/>
              </a:spcAft>
              <a:buFont typeface="Arial" pitchFamily="34" charset="0"/>
              <a:buNone/>
              <a:defRPr/>
            </a:pPr>
            <a:endParaRPr lang="de-DE" sz="900" i="0" dirty="0">
              <a:solidFill>
                <a:schemeClr val="tx1"/>
              </a:solidFill>
            </a:endParaRPr>
          </a:p>
          <a:p>
            <a:r>
              <a:rPr lang="de-DE" sz="900" i="0" dirty="0"/>
              <a:t>Die Projekte und Maßnahmen des Fördervereins Badische Posaunenarbeit im Detail</a:t>
            </a:r>
          </a:p>
          <a:p>
            <a:endParaRPr lang="de-DE" sz="900" i="0" dirty="0"/>
          </a:p>
          <a:p>
            <a:r>
              <a:rPr lang="de-DE" sz="900" b="1" i="0" dirty="0"/>
              <a:t>Laufende Fördermaßnahmen für Bläser</a:t>
            </a:r>
          </a:p>
          <a:p>
            <a:pPr>
              <a:buFontTx/>
              <a:buChar char="-"/>
            </a:pPr>
            <a:r>
              <a:rPr lang="de-DE" sz="900" i="0" dirty="0"/>
              <a:t> Finanzielle Unterstützung für Interessenten C-/D-Prüfung im Bereich Bläserchorleitung</a:t>
            </a:r>
          </a:p>
          <a:p>
            <a:pPr>
              <a:buFontTx/>
              <a:buChar char="-"/>
            </a:pPr>
            <a:r>
              <a:rPr lang="de-DE" sz="900" i="0" dirty="0"/>
              <a:t> Unterstützung für Familien, die an Veranstaltungen der Posaunenarbeit teilnehmen</a:t>
            </a:r>
          </a:p>
          <a:p>
            <a:pPr>
              <a:buFontTx/>
              <a:buChar char="-"/>
            </a:pPr>
            <a:r>
              <a:rPr lang="de-DE" sz="900" i="0" dirty="0"/>
              <a:t> Teilnahme an Jungbläsertagen</a:t>
            </a:r>
          </a:p>
          <a:p>
            <a:pPr>
              <a:buFontTx/>
              <a:buChar char="-"/>
            </a:pPr>
            <a:r>
              <a:rPr lang="de-DE" sz="900" i="0" dirty="0"/>
              <a:t> Mehrfachteilnahme an Jungbläserlehrgängen</a:t>
            </a:r>
          </a:p>
          <a:p>
            <a:pPr>
              <a:buFontTx/>
              <a:buChar char="-"/>
            </a:pPr>
            <a:r>
              <a:rPr lang="de-DE" sz="900" i="0" dirty="0"/>
              <a:t> Begrüßungspaket für Jungbläser</a:t>
            </a:r>
          </a:p>
          <a:p>
            <a:pPr>
              <a:buFontTx/>
              <a:buChar char="-"/>
            </a:pPr>
            <a:endParaRPr lang="de-DE" sz="900" i="0" dirty="0"/>
          </a:p>
          <a:p>
            <a:r>
              <a:rPr lang="de-DE" sz="900" i="0" dirty="0"/>
              <a:t>Darüber hinaus fördert der Verein finanziell die Jugendposaunenchöre und Bläserensemble. Im Durchschnitt der vergangenen Jahre hat der Förderverein rund 9.000 Euro p.a. zur Verfügung stellen können.</a:t>
            </a:r>
          </a:p>
          <a:p>
            <a:endParaRPr lang="de-DE" sz="900" b="1" i="0" dirty="0"/>
          </a:p>
          <a:p>
            <a:r>
              <a:rPr lang="de-DE" sz="900" b="1" i="0" dirty="0"/>
              <a:t>Maßnahmen, die Posaunenarbeit in der Öffentlichkeit bewusst zu machen</a:t>
            </a:r>
          </a:p>
          <a:p>
            <a:r>
              <a:rPr lang="de-DE" sz="900" i="0" dirty="0"/>
              <a:t>- </a:t>
            </a:r>
            <a:r>
              <a:rPr lang="de-DE" sz="900" b="1" i="0" dirty="0"/>
              <a:t>Laufende aktuelle Berichterstattung </a:t>
            </a:r>
            <a:r>
              <a:rPr lang="de-DE" sz="900" i="0" dirty="0"/>
              <a:t>auf der Homepage  fv.posaunenarbeit.de und in ausgewählten Printmedien</a:t>
            </a:r>
          </a:p>
          <a:p>
            <a:pPr>
              <a:buFontTx/>
              <a:buChar char="-"/>
            </a:pPr>
            <a:r>
              <a:rPr lang="de-DE" sz="900" i="0" dirty="0"/>
              <a:t> Bereitstellung eines „</a:t>
            </a:r>
            <a:r>
              <a:rPr lang="de-DE" sz="900" b="1" i="0" dirty="0"/>
              <a:t>Messestandes</a:t>
            </a:r>
            <a:r>
              <a:rPr lang="de-DE" sz="900" i="0" dirty="0"/>
              <a:t>“ zu Posaunenarbeit, Förderverein und Stiftung für alle Posaunenchöre auf Anfrage, auf Wunsch auch mit Verkauf des </a:t>
            </a:r>
            <a:r>
              <a:rPr lang="de-DE" sz="900" i="0" dirty="0" err="1"/>
              <a:t>Sitftungsweines</a:t>
            </a:r>
            <a:endParaRPr lang="de-DE" sz="900" i="0" dirty="0"/>
          </a:p>
          <a:p>
            <a:pPr>
              <a:buFontTx/>
              <a:buChar char="-"/>
            </a:pPr>
            <a:r>
              <a:rPr lang="de-DE" sz="900" i="0" dirty="0"/>
              <a:t> Unterstützung eines einheitlichen Auftritts der Posaunenchöre der badischen Posaunenarbeit durch </a:t>
            </a:r>
            <a:r>
              <a:rPr lang="de-DE" sz="900" b="1" i="0" dirty="0"/>
              <a:t>Bereitstellung von Vordrucken </a:t>
            </a:r>
            <a:r>
              <a:rPr lang="de-DE" sz="900" i="0" dirty="0"/>
              <a:t>(Plakate, Briefbögen) und finanzielle Unterstützung bei der Anschaffung von sog. </a:t>
            </a:r>
            <a:r>
              <a:rPr lang="de-DE" sz="900" i="0" dirty="0" err="1"/>
              <a:t>Beachflags</a:t>
            </a:r>
            <a:endParaRPr lang="de-DE" sz="900" i="0" dirty="0"/>
          </a:p>
          <a:p>
            <a:pPr>
              <a:buFontTx/>
              <a:buChar char="-"/>
            </a:pPr>
            <a:r>
              <a:rPr lang="de-DE" sz="900" i="0" dirty="0"/>
              <a:t> Entwicklung und Vortrag der </a:t>
            </a:r>
            <a:r>
              <a:rPr lang="de-DE" sz="900" b="1" i="0" dirty="0"/>
              <a:t>Präsentation „Badische Posaunenarbeit</a:t>
            </a:r>
            <a:r>
              <a:rPr lang="de-DE" sz="900" i="0" dirty="0"/>
              <a:t>“</a:t>
            </a:r>
          </a:p>
          <a:p>
            <a:pPr>
              <a:buFontTx/>
              <a:buChar char="-"/>
            </a:pPr>
            <a:r>
              <a:rPr lang="de-DE" sz="900" i="0" dirty="0"/>
              <a:t> Netzwerkarbeit</a:t>
            </a:r>
          </a:p>
          <a:p>
            <a:pPr>
              <a:buFontTx/>
              <a:buChar char="-"/>
            </a:pPr>
            <a:endParaRPr lang="de-DE" sz="900" i="0" dirty="0"/>
          </a:p>
          <a:p>
            <a:r>
              <a:rPr lang="de-DE" sz="900" b="1" i="0" dirty="0"/>
              <a:t>Als Geschäftsführer der Stiftung</a:t>
            </a:r>
          </a:p>
          <a:p>
            <a:pPr>
              <a:buFontTx/>
              <a:buChar char="-"/>
            </a:pPr>
            <a:r>
              <a:rPr lang="de-DE" sz="900" i="0" dirty="0"/>
              <a:t>Verwaltung der Stiftung und des Stiftungskapitals, Führung der Bücher</a:t>
            </a:r>
          </a:p>
          <a:p>
            <a:pPr>
              <a:buFontTx/>
              <a:buChar char="-"/>
            </a:pPr>
            <a:r>
              <a:rPr lang="de-DE" sz="900" i="0" dirty="0"/>
              <a:t>Umsetzung der vom Kuratorium beschlossenen Maßnahmen der strategischen Öffentlichkeitsarbeit der Stiftung</a:t>
            </a:r>
          </a:p>
          <a:p>
            <a:pPr>
              <a:buFontTx/>
              <a:buChar char="-"/>
            </a:pPr>
            <a:r>
              <a:rPr lang="de-DE" sz="900" i="0" dirty="0"/>
              <a:t>Verwendung der Mittel entsprechend der Beschlussfassung des Kuratoriums  </a:t>
            </a:r>
          </a:p>
          <a:p>
            <a:endParaRPr lang="de-DE" sz="900" i="0" dirty="0"/>
          </a:p>
          <a:p>
            <a:r>
              <a:rPr lang="de-DE" sz="900" i="0" dirty="0"/>
              <a:t>In der Satzung des Fördervereins sind als wichtigste Organe die Mitgliederversammlung und der Vorstand definiert. Zurzeit sind Mitglieder des Vorstands Johannes Jakoby (Vorsitzender), Christa Fritz (</a:t>
            </a:r>
            <a:r>
              <a:rPr lang="de-DE" sz="900" i="0" dirty="0" err="1"/>
              <a:t>stv</a:t>
            </a:r>
            <a:r>
              <a:rPr lang="de-DE" sz="900" i="0" dirty="0"/>
              <a:t>. Vorsitzende), Ellen Förster (Geschäftsführerin), Sami Sharif (1. Beisitzer und Geschäftsführer für die Angelegenheiten der Stiftung),  Thomas Weber (Beisitzer), Maximilian Bauer (Beisitzer), sowie Kraft Amtes der Landesobmann und die beiden</a:t>
            </a:r>
            <a:r>
              <a:rPr lang="de-DE" sz="900" i="0" baseline="0" dirty="0"/>
              <a:t> </a:t>
            </a:r>
            <a:r>
              <a:rPr lang="de-DE" sz="900" i="0" dirty="0"/>
              <a:t>Landesposaunenwarte der Badischen Posaunenarbeit.</a:t>
            </a:r>
          </a:p>
          <a:p>
            <a:endParaRPr lang="de-DE" sz="900" i="0" dirty="0"/>
          </a:p>
          <a:p>
            <a:r>
              <a:rPr lang="de-DE" sz="900" i="0" dirty="0"/>
              <a:t>Internet-Link</a:t>
            </a:r>
            <a:r>
              <a:rPr lang="de-DE" sz="900" i="0" baseline="0" dirty="0"/>
              <a:t> zur Satzung des FV: http://fv.posaunenarbeit.de/modules/download_gallery/dlc.php?file=3&amp;id=1352411832&amp;sid=9</a:t>
            </a:r>
            <a:endParaRPr lang="de-DE" sz="900" i="0" dirty="0"/>
          </a:p>
          <a:p>
            <a:pPr>
              <a:buFontTx/>
              <a:buNone/>
            </a:pPr>
            <a:endParaRPr lang="de-DE" sz="900" i="0" dirty="0"/>
          </a:p>
        </p:txBody>
      </p:sp>
      <p:sp>
        <p:nvSpPr>
          <p:cNvPr id="4" name="Foliennummernplatzhalter 3"/>
          <p:cNvSpPr>
            <a:spLocks noGrp="1"/>
          </p:cNvSpPr>
          <p:nvPr>
            <p:ph type="sldNum" sz="quarter" idx="10"/>
          </p:nvPr>
        </p:nvSpPr>
        <p:spPr/>
        <p:txBody>
          <a:bodyPr/>
          <a:lstStyle/>
          <a:p>
            <a:fld id="{F589A428-6552-45EF-8BAE-D2B1545B59A3}" type="slidenum">
              <a:rPr lang="de-DE" smtClean="0"/>
              <a:t>10</a:t>
            </a:fld>
            <a:endParaRPr lang="de-DE"/>
          </a:p>
        </p:txBody>
      </p:sp>
    </p:spTree>
    <p:extLst>
      <p:ext uri="{BB962C8B-B14F-4D97-AF65-F5344CB8AC3E}">
        <p14:creationId xmlns:p14="http://schemas.microsoft.com/office/powerpoint/2010/main" val="1804039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350" y="179388"/>
            <a:ext cx="2359025" cy="1768475"/>
          </a:xfrm>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900" b="1" i="0" dirty="0">
                <a:solidFill>
                  <a:schemeClr val="tx1"/>
                </a:solidFill>
              </a:rPr>
              <a:t>[Zunächst erscheint das Logo</a:t>
            </a:r>
            <a:r>
              <a:rPr lang="de-DE" sz="900" b="1" i="0" baseline="0" dirty="0">
                <a:solidFill>
                  <a:schemeClr val="tx1"/>
                </a:solidFill>
              </a:rPr>
              <a:t> des FV, dann </a:t>
            </a:r>
            <a:r>
              <a:rPr lang="de-DE" sz="900" b="1" i="0" dirty="0">
                <a:solidFill>
                  <a:schemeClr val="tx1"/>
                </a:solidFill>
                <a:effectLst>
                  <a:outerShdw blurRad="38100" dist="38100" dir="2700000" algn="tl">
                    <a:srgbClr val="000000">
                      <a:alpha val="43137"/>
                    </a:srgbClr>
                  </a:outerShdw>
                </a:effectLst>
              </a:rPr>
              <a:t>klick</a:t>
            </a:r>
            <a:r>
              <a:rPr lang="de-DE" sz="900" b="1" i="0" dirty="0">
                <a:solidFill>
                  <a:schemeClr val="tx1"/>
                </a:solidFill>
              </a:rPr>
              <a:t>]</a:t>
            </a:r>
          </a:p>
          <a:p>
            <a:pPr>
              <a:defRPr/>
            </a:pPr>
            <a:endParaRPr lang="de-DE" sz="900" i="0" dirty="0">
              <a:solidFill>
                <a:schemeClr val="tx1"/>
              </a:solidFill>
            </a:endParaRPr>
          </a:p>
          <a:p>
            <a:pPr>
              <a:defRPr/>
            </a:pPr>
            <a:r>
              <a:rPr lang="de-DE" sz="900" i="0" dirty="0">
                <a:solidFill>
                  <a:schemeClr val="tx1"/>
                </a:solidFill>
              </a:rPr>
              <a:t>Die finanzielle Situation der Kirchen ist bei sinkenden Mitgliederzahlen und einer demographischen Umverteilung der Kirchensteuerzahlenden angespannt.</a:t>
            </a:r>
          </a:p>
          <a:p>
            <a:pPr algn="l" eaLnBrk="1" fontAlgn="auto" hangingPunct="1">
              <a:spcAft>
                <a:spcPts val="0"/>
              </a:spcAft>
              <a:buFont typeface="Arial" pitchFamily="34" charset="0"/>
              <a:buNone/>
              <a:defRPr/>
            </a:pPr>
            <a:r>
              <a:rPr lang="de-DE" sz="900" i="0" dirty="0">
                <a:solidFill>
                  <a:schemeClr val="tx1"/>
                </a:solidFill>
              </a:rPr>
              <a:t>Daher wurde im Jahr 2000 der </a:t>
            </a:r>
            <a:r>
              <a:rPr lang="de-DE" sz="900" b="1" i="0" dirty="0">
                <a:solidFill>
                  <a:schemeClr val="tx1"/>
                </a:solidFill>
              </a:rPr>
              <a:t>Verein zur Förderung der Landesarbeit der Evangelischen Posaunenchöre in Baden e.V. </a:t>
            </a:r>
            <a:r>
              <a:rPr lang="de-DE" sz="900" i="0" dirty="0">
                <a:solidFill>
                  <a:schemeClr val="tx1"/>
                </a:solidFill>
              </a:rPr>
              <a:t>gegründet.</a:t>
            </a:r>
          </a:p>
          <a:p>
            <a:pPr algn="l" eaLnBrk="1" fontAlgn="auto" hangingPunct="1">
              <a:spcAft>
                <a:spcPts val="0"/>
              </a:spcAft>
              <a:buFont typeface="Arial" pitchFamily="34" charset="0"/>
              <a:buNone/>
              <a:defRPr/>
            </a:pPr>
            <a:r>
              <a:rPr lang="de-DE" sz="900" i="0" dirty="0">
                <a:solidFill>
                  <a:schemeClr val="tx1"/>
                </a:solidFill>
              </a:rPr>
              <a:t>Der Verein erfreut sich einer stetig steigenden Zahl von inzwischen über 450 Mitgliedern und ist damit einer der großen Fördervereine der Posaunenarbeit in Deutschland. Zweck des Vereins ist es, die evangelische Posaunenarbeit in Baden zu fördern und ihre Bedeutung in der Öffentlichkeit bewusst zu machen. </a:t>
            </a:r>
          </a:p>
          <a:p>
            <a:pPr>
              <a:defRPr/>
            </a:pPr>
            <a:r>
              <a:rPr lang="de-DE" sz="900" i="0" dirty="0">
                <a:solidFill>
                  <a:schemeClr val="tx1"/>
                </a:solidFill>
              </a:rPr>
              <a:t>Der Verein unterstützt die Aktivitäten der Landesarbeit vor allem durch die Förderung von Kindern und Jugendlichen,  Familien, Teilnehmer(innen) an Anfänger-, Anfängerausbilder- und Chorleiterlehrgängen und </a:t>
            </a:r>
            <a:r>
              <a:rPr lang="de-DE" sz="900" i="0" dirty="0"/>
              <a:t>[</a:t>
            </a:r>
            <a:r>
              <a:rPr lang="de-DE" sz="900" b="1" i="0" dirty="0">
                <a:effectLst>
                  <a:outerShdw blurRad="38100" dist="38100" dir="2700000" algn="tl">
                    <a:srgbClr val="000000">
                      <a:alpha val="43137"/>
                    </a:srgbClr>
                  </a:outerShdw>
                </a:effectLst>
              </a:rPr>
              <a:t>klick</a:t>
            </a:r>
            <a:r>
              <a:rPr lang="de-DE" sz="900" i="0" dirty="0"/>
              <a:t>] </a:t>
            </a:r>
            <a:r>
              <a:rPr lang="de-DE" sz="900" i="0" dirty="0">
                <a:solidFill>
                  <a:schemeClr val="tx1"/>
                </a:solidFill>
              </a:rPr>
              <a:t>mit einer Vielzahl von Projekten, wie z.B. dieser Präsentation.</a:t>
            </a:r>
          </a:p>
          <a:p>
            <a:pPr>
              <a:defRPr/>
            </a:pPr>
            <a:endParaRPr lang="de-DE" sz="900" i="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900" i="0" dirty="0"/>
              <a:t>Der Vorstand des Fördervereins ist zugleich Geschäftsführer der im Jahr 2011 gegründeten (Treuhand-) </a:t>
            </a:r>
            <a:r>
              <a:rPr lang="de-DE" sz="900" b="1" i="0" dirty="0"/>
              <a:t>Stiftung Badische Posaunenarbeit </a:t>
            </a:r>
            <a:r>
              <a:rPr lang="de-DE" sz="900" i="0" dirty="0"/>
              <a:t>[</a:t>
            </a:r>
            <a:r>
              <a:rPr lang="de-DE" sz="900" b="1" i="0" dirty="0">
                <a:effectLst>
                  <a:outerShdw blurRad="38100" dist="38100" dir="2700000" algn="tl">
                    <a:srgbClr val="000000">
                      <a:alpha val="43137"/>
                    </a:srgbClr>
                  </a:outerShdw>
                </a:effectLst>
              </a:rPr>
              <a:t>klick zur neuen Folie oder…</a:t>
            </a:r>
            <a:r>
              <a:rPr lang="de-DE" sz="900" i="0" dirty="0"/>
              <a:t>] </a:t>
            </a:r>
          </a:p>
          <a:p>
            <a:pPr>
              <a:defRPr/>
            </a:pPr>
            <a:endParaRPr lang="de-DE" sz="900" i="0" dirty="0">
              <a:solidFill>
                <a:schemeClr val="tx1"/>
              </a:solidFill>
            </a:endParaRPr>
          </a:p>
          <a:p>
            <a:pPr algn="l" eaLnBrk="1" fontAlgn="auto" hangingPunct="1">
              <a:spcAft>
                <a:spcPts val="0"/>
              </a:spcAft>
              <a:buFont typeface="Arial" pitchFamily="34" charset="0"/>
              <a:buNone/>
              <a:defRPr/>
            </a:pPr>
            <a:endParaRPr lang="de-DE" sz="900" i="0" dirty="0"/>
          </a:p>
          <a:p>
            <a:pPr>
              <a:defRPr/>
            </a:pPr>
            <a:r>
              <a:rPr lang="de-DE" sz="900" i="0" dirty="0">
                <a:solidFill>
                  <a:schemeClr val="tx1"/>
                </a:solidFill>
              </a:rPr>
              <a:t>Optional: </a:t>
            </a:r>
            <a:r>
              <a:rPr lang="de-DE" sz="900" i="0" dirty="0"/>
              <a:t>Details zum Förderverein wie</a:t>
            </a:r>
            <a:r>
              <a:rPr lang="de-DE" sz="900" i="0" baseline="0" dirty="0"/>
              <a:t> folgt:</a:t>
            </a:r>
            <a:endParaRPr lang="de-DE" sz="900" i="0" dirty="0"/>
          </a:p>
          <a:p>
            <a:pPr algn="l" eaLnBrk="1" fontAlgn="auto" hangingPunct="1">
              <a:spcAft>
                <a:spcPts val="0"/>
              </a:spcAft>
              <a:buFont typeface="Arial" pitchFamily="34" charset="0"/>
              <a:buNone/>
              <a:defRPr/>
            </a:pPr>
            <a:endParaRPr lang="de-DE" sz="900" i="0" dirty="0">
              <a:solidFill>
                <a:schemeClr val="tx1"/>
              </a:solidFill>
            </a:endParaRPr>
          </a:p>
          <a:p>
            <a:r>
              <a:rPr lang="de-DE" sz="900" i="0" dirty="0"/>
              <a:t>Die Projekte und Maßnahmen des Fördervereins Badische Posaunenarbeit im Detail</a:t>
            </a:r>
          </a:p>
          <a:p>
            <a:endParaRPr lang="de-DE" sz="900" i="0" dirty="0"/>
          </a:p>
          <a:p>
            <a:r>
              <a:rPr lang="de-DE" sz="900" b="1" i="0" dirty="0"/>
              <a:t>Laufende Fördermaßnahmen für Bläser</a:t>
            </a:r>
          </a:p>
          <a:p>
            <a:pPr>
              <a:buFontTx/>
              <a:buChar char="-"/>
            </a:pPr>
            <a:r>
              <a:rPr lang="de-DE" sz="900" i="0" dirty="0"/>
              <a:t> Finanzielle Unterstützung für Interessenten C-/D-Prüfung im Bereich Bläserchorleitung</a:t>
            </a:r>
          </a:p>
          <a:p>
            <a:pPr>
              <a:buFontTx/>
              <a:buChar char="-"/>
            </a:pPr>
            <a:r>
              <a:rPr lang="de-DE" sz="900" i="0" dirty="0"/>
              <a:t> Unterstützung für Familien, die an Veranstaltungen der Posaunenarbeit teilnehmen</a:t>
            </a:r>
          </a:p>
          <a:p>
            <a:pPr>
              <a:buFontTx/>
              <a:buChar char="-"/>
            </a:pPr>
            <a:r>
              <a:rPr lang="de-DE" sz="900" i="0" dirty="0"/>
              <a:t> Teilnahme an Jungbläsertagen</a:t>
            </a:r>
          </a:p>
          <a:p>
            <a:pPr>
              <a:buFontTx/>
              <a:buChar char="-"/>
            </a:pPr>
            <a:r>
              <a:rPr lang="de-DE" sz="900" i="0" dirty="0"/>
              <a:t> Mehrfachteilnahme an Jungbläserlehrgängen</a:t>
            </a:r>
          </a:p>
          <a:p>
            <a:pPr>
              <a:buFontTx/>
              <a:buChar char="-"/>
            </a:pPr>
            <a:r>
              <a:rPr lang="de-DE" sz="900" i="0" dirty="0"/>
              <a:t> Begrüßungspaket für Jungbläser</a:t>
            </a:r>
          </a:p>
          <a:p>
            <a:pPr>
              <a:buFontTx/>
              <a:buChar char="-"/>
            </a:pPr>
            <a:endParaRPr lang="de-DE" sz="900" i="0" dirty="0"/>
          </a:p>
          <a:p>
            <a:r>
              <a:rPr lang="de-DE" sz="900" i="0" dirty="0"/>
              <a:t>Darüber hinaus fördert der Verein finanziell die Jugendposaunenchöre und Bläserensemble. Im Durchschnitt der vergangenen Jahre hat der Förderverein rund 9.000 Euro p.a. zur Verfügung stellen können.</a:t>
            </a:r>
          </a:p>
          <a:p>
            <a:endParaRPr lang="de-DE" sz="900" b="1" i="0" dirty="0"/>
          </a:p>
          <a:p>
            <a:r>
              <a:rPr lang="de-DE" sz="900" b="1" i="0" dirty="0"/>
              <a:t>Maßnahmen, die Posaunenarbeit in der Öffentlichkeit bewusst zu machen</a:t>
            </a:r>
          </a:p>
          <a:p>
            <a:r>
              <a:rPr lang="de-DE" sz="900" i="0" dirty="0"/>
              <a:t>- </a:t>
            </a:r>
            <a:r>
              <a:rPr lang="de-DE" sz="900" b="1" i="0" dirty="0"/>
              <a:t>Laufende aktuelle Berichterstattung </a:t>
            </a:r>
            <a:r>
              <a:rPr lang="de-DE" sz="900" i="0" dirty="0"/>
              <a:t>auf der Homepage  fv.posaunenarbeit.de und in ausgewählten Printmedien</a:t>
            </a:r>
          </a:p>
          <a:p>
            <a:pPr>
              <a:buFontTx/>
              <a:buChar char="-"/>
            </a:pPr>
            <a:r>
              <a:rPr lang="de-DE" sz="900" i="0" dirty="0"/>
              <a:t> Bereitstellung eines „</a:t>
            </a:r>
            <a:r>
              <a:rPr lang="de-DE" sz="900" b="1" i="0" dirty="0"/>
              <a:t>Messestandes</a:t>
            </a:r>
            <a:r>
              <a:rPr lang="de-DE" sz="900" i="0" dirty="0"/>
              <a:t>“ zu Posaunenarbeit, Förderverein und Stiftung für alle Posaunenchöre auf Anfrage, auf Wunsch auch mit Verkauf des </a:t>
            </a:r>
            <a:r>
              <a:rPr lang="de-DE" sz="900" i="0" dirty="0" err="1"/>
              <a:t>Sitftungsweines</a:t>
            </a:r>
            <a:endParaRPr lang="de-DE" sz="900" i="0" dirty="0"/>
          </a:p>
          <a:p>
            <a:pPr>
              <a:buFontTx/>
              <a:buChar char="-"/>
            </a:pPr>
            <a:r>
              <a:rPr lang="de-DE" sz="900" i="0" dirty="0"/>
              <a:t> Unterstützung eines einheitlichen Auftritts der Posaunenchöre der badischen Posaunenarbeit durch </a:t>
            </a:r>
            <a:r>
              <a:rPr lang="de-DE" sz="900" b="1" i="0" dirty="0"/>
              <a:t>Bereitstellung von Vordrucken </a:t>
            </a:r>
            <a:r>
              <a:rPr lang="de-DE" sz="900" i="0" dirty="0"/>
              <a:t>(Plakate, Briefbögen) und finanzielle Unterstützung bei der Anschaffung von sog. </a:t>
            </a:r>
            <a:r>
              <a:rPr lang="de-DE" sz="900" i="0" dirty="0" err="1"/>
              <a:t>Beachflags</a:t>
            </a:r>
            <a:endParaRPr lang="de-DE" sz="900" i="0" dirty="0"/>
          </a:p>
          <a:p>
            <a:pPr>
              <a:buFontTx/>
              <a:buChar char="-"/>
            </a:pPr>
            <a:r>
              <a:rPr lang="de-DE" sz="900" i="0" dirty="0"/>
              <a:t> Entwicklung und Vortrag der </a:t>
            </a:r>
            <a:r>
              <a:rPr lang="de-DE" sz="900" b="1" i="0" dirty="0"/>
              <a:t>Präsentation „Badische Posaunenarbeit</a:t>
            </a:r>
            <a:r>
              <a:rPr lang="de-DE" sz="900" i="0" dirty="0"/>
              <a:t>“</a:t>
            </a:r>
          </a:p>
          <a:p>
            <a:pPr>
              <a:buFontTx/>
              <a:buChar char="-"/>
            </a:pPr>
            <a:r>
              <a:rPr lang="de-DE" sz="900" i="0" dirty="0"/>
              <a:t> Netzwerkarbeit</a:t>
            </a:r>
          </a:p>
          <a:p>
            <a:pPr>
              <a:buFontTx/>
              <a:buChar char="-"/>
            </a:pPr>
            <a:endParaRPr lang="de-DE" sz="900" i="0" dirty="0"/>
          </a:p>
          <a:p>
            <a:r>
              <a:rPr lang="de-DE" sz="900" b="1" i="0" dirty="0"/>
              <a:t>Als Geschäftsführer der Stiftung</a:t>
            </a:r>
          </a:p>
          <a:p>
            <a:pPr>
              <a:buFontTx/>
              <a:buChar char="-"/>
            </a:pPr>
            <a:r>
              <a:rPr lang="de-DE" sz="900" i="0" dirty="0"/>
              <a:t>Verwaltung der Stiftung und des Stiftungskapitals, Führung der Bücher</a:t>
            </a:r>
          </a:p>
          <a:p>
            <a:pPr>
              <a:buFontTx/>
              <a:buChar char="-"/>
            </a:pPr>
            <a:r>
              <a:rPr lang="de-DE" sz="900" i="0" dirty="0"/>
              <a:t>Umsetzung der vom Kuratorium beschlossenen Maßnahmen der strategischen Öffentlichkeitsarbeit der Stiftung</a:t>
            </a:r>
          </a:p>
          <a:p>
            <a:pPr>
              <a:buFontTx/>
              <a:buChar char="-"/>
            </a:pPr>
            <a:r>
              <a:rPr lang="de-DE" sz="900" i="0" dirty="0"/>
              <a:t>Verwendung der Mittel entsprechend der Beschlussfassung des Kuratoriums  </a:t>
            </a:r>
          </a:p>
          <a:p>
            <a:endParaRPr lang="de-DE" sz="900" i="0" dirty="0"/>
          </a:p>
          <a:p>
            <a:r>
              <a:rPr lang="de-DE" sz="900" i="0" dirty="0"/>
              <a:t>In der Satzung des Fördervereins sind als wichtigste Organe die Mitgliederversammlung und der Vorstand definiert. Zurzeit sind Mitglieder des Vorstands Johannes Jakoby (Vorsitzender), Christa Fritz (</a:t>
            </a:r>
            <a:r>
              <a:rPr lang="de-DE" sz="900" i="0" dirty="0" err="1"/>
              <a:t>stv</a:t>
            </a:r>
            <a:r>
              <a:rPr lang="de-DE" sz="900" i="0" dirty="0"/>
              <a:t>. Vorsitzende), Ellen Förster (Geschäftsführerin), Sami Sharif (1. Beisitzer und Geschäftsführer für die Angelegenheiten der Stiftung),  Thomas Weber (Beisitzer), Maximilian Bauer (Beisitzer), sowie Kraft Amtes der Landesobmann und die beiden</a:t>
            </a:r>
            <a:r>
              <a:rPr lang="de-DE" sz="900" i="0" baseline="0" dirty="0"/>
              <a:t> </a:t>
            </a:r>
            <a:r>
              <a:rPr lang="de-DE" sz="900" i="0" dirty="0"/>
              <a:t>Landesposaunenwarte der Badischen Posaunenarbeit.</a:t>
            </a:r>
          </a:p>
          <a:p>
            <a:endParaRPr lang="de-DE" sz="900" i="0" dirty="0"/>
          </a:p>
          <a:p>
            <a:r>
              <a:rPr lang="de-DE" sz="900" i="0" dirty="0"/>
              <a:t>Internet-Link</a:t>
            </a:r>
            <a:r>
              <a:rPr lang="de-DE" sz="900" i="0" baseline="0" dirty="0"/>
              <a:t> zur Satzung des FV: http://fv.posaunenarbeit.de/modules/download_gallery/dlc.php?file=3&amp;id=1352411832&amp;sid=9</a:t>
            </a:r>
            <a:endParaRPr lang="de-DE" sz="900" i="0" dirty="0"/>
          </a:p>
          <a:p>
            <a:pPr>
              <a:buFontTx/>
              <a:buNone/>
            </a:pPr>
            <a:endParaRPr lang="de-DE" sz="900" i="0" dirty="0"/>
          </a:p>
        </p:txBody>
      </p:sp>
      <p:sp>
        <p:nvSpPr>
          <p:cNvPr id="4" name="Foliennummernplatzhalter 3"/>
          <p:cNvSpPr>
            <a:spLocks noGrp="1"/>
          </p:cNvSpPr>
          <p:nvPr>
            <p:ph type="sldNum" sz="quarter" idx="10"/>
          </p:nvPr>
        </p:nvSpPr>
        <p:spPr/>
        <p:txBody>
          <a:bodyPr/>
          <a:lstStyle/>
          <a:p>
            <a:fld id="{F589A428-6552-45EF-8BAE-D2B1545B59A3}" type="slidenum">
              <a:rPr lang="de-DE" smtClean="0"/>
              <a:t>11</a:t>
            </a:fld>
            <a:endParaRPr lang="de-DE"/>
          </a:p>
        </p:txBody>
      </p:sp>
    </p:spTree>
    <p:extLst>
      <p:ext uri="{BB962C8B-B14F-4D97-AF65-F5344CB8AC3E}">
        <p14:creationId xmlns:p14="http://schemas.microsoft.com/office/powerpoint/2010/main" val="743328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350" y="179388"/>
            <a:ext cx="2359025" cy="1768475"/>
          </a:xfrm>
        </p:spPr>
      </p:sp>
      <p:sp>
        <p:nvSpPr>
          <p:cNvPr id="3" name="Notizenplatzhalter 2"/>
          <p:cNvSpPr>
            <a:spLocks noGrp="1"/>
          </p:cNvSpPr>
          <p:nvPr>
            <p:ph type="body" idx="1"/>
          </p:nvPr>
        </p:nvSpPr>
        <p:spPr/>
        <p:txBody>
          <a:bodyPr/>
          <a:lstStyle/>
          <a:p>
            <a:pPr algn="l" eaLnBrk="1" hangingPunct="1"/>
            <a:r>
              <a:rPr lang="de-DE" b="1" i="0" dirty="0">
                <a:solidFill>
                  <a:schemeClr val="tx1"/>
                </a:solidFill>
              </a:rPr>
              <a:t>[Zunächst erscheint das Logo</a:t>
            </a:r>
            <a:r>
              <a:rPr lang="de-DE" b="1" i="0" baseline="0" dirty="0">
                <a:solidFill>
                  <a:schemeClr val="tx1"/>
                </a:solidFill>
              </a:rPr>
              <a:t> der Stiftung, dann </a:t>
            </a:r>
            <a:r>
              <a:rPr lang="de-DE" b="1" i="0" dirty="0">
                <a:solidFill>
                  <a:schemeClr val="tx1"/>
                </a:solidFill>
                <a:effectLst>
                  <a:outerShdw blurRad="38100" dist="38100" dir="2700000" algn="tl">
                    <a:srgbClr val="000000">
                      <a:alpha val="43137"/>
                    </a:srgbClr>
                  </a:outerShdw>
                </a:effectLst>
              </a:rPr>
              <a:t>klick</a:t>
            </a:r>
            <a:r>
              <a:rPr lang="de-DE" b="1" i="0" dirty="0">
                <a:solidFill>
                  <a:schemeClr val="tx1"/>
                </a:solidFill>
              </a:rPr>
              <a:t>]</a:t>
            </a:r>
          </a:p>
          <a:p>
            <a:pPr algn="l" eaLnBrk="1" hangingPunct="1"/>
            <a:r>
              <a:rPr lang="de-DE" b="1" i="0" dirty="0">
                <a:solidFill>
                  <a:schemeClr val="tx1"/>
                </a:solidFill>
              </a:rPr>
              <a:t>Zweck der Stiftung </a:t>
            </a:r>
            <a:r>
              <a:rPr lang="de-DE" i="0" dirty="0">
                <a:solidFill>
                  <a:schemeClr val="tx1"/>
                </a:solidFill>
              </a:rPr>
              <a:t>ist mit denen des Fördervereines nahezu identisch, allerdings langfristig ausgelegt  und erlaubt auch zukünftig die Beschäftigung von hauptamtlichen Mitarbeitern</a:t>
            </a:r>
            <a:r>
              <a:rPr lang="de-DE" i="0" baseline="0" dirty="0">
                <a:solidFill>
                  <a:schemeClr val="tx1"/>
                </a:solidFill>
              </a:rPr>
              <a:t> in der Badischen Posaunenarbeit. Vor dem Hintergrund der absehbaren Entwicklung der finanziellen Möglichkeiten der Landeskirche soll die Posaunenarbeit in einer stärkeren finanziellen Unabhängigkeit unterstützt werden.</a:t>
            </a:r>
            <a:endParaRPr lang="de-DE" i="0" dirty="0">
              <a:solidFill>
                <a:schemeClr val="tx1"/>
              </a:solidFill>
            </a:endParaRPr>
          </a:p>
        </p:txBody>
      </p:sp>
      <p:sp>
        <p:nvSpPr>
          <p:cNvPr id="4" name="Foliennummernplatzhalter 3"/>
          <p:cNvSpPr>
            <a:spLocks noGrp="1"/>
          </p:cNvSpPr>
          <p:nvPr>
            <p:ph type="sldNum" sz="quarter" idx="10"/>
          </p:nvPr>
        </p:nvSpPr>
        <p:spPr/>
        <p:txBody>
          <a:bodyPr/>
          <a:lstStyle/>
          <a:p>
            <a:fld id="{F589A428-6552-45EF-8BAE-D2B1545B59A3}" type="slidenum">
              <a:rPr lang="de-DE" smtClean="0"/>
              <a:t>12</a:t>
            </a:fld>
            <a:endParaRPr lang="de-DE"/>
          </a:p>
        </p:txBody>
      </p:sp>
    </p:spTree>
    <p:extLst>
      <p:ext uri="{BB962C8B-B14F-4D97-AF65-F5344CB8AC3E}">
        <p14:creationId xmlns:p14="http://schemas.microsoft.com/office/powerpoint/2010/main" val="1093468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350" y="179388"/>
            <a:ext cx="2359025" cy="1768475"/>
          </a:xfrm>
        </p:spPr>
      </p:sp>
      <p:sp>
        <p:nvSpPr>
          <p:cNvPr id="3" name="Notizenplatzhalter 2"/>
          <p:cNvSpPr>
            <a:spLocks noGrp="1"/>
          </p:cNvSpPr>
          <p:nvPr>
            <p:ph type="body" idx="1"/>
          </p:nvPr>
        </p:nvSpPr>
        <p:spPr/>
        <p:txBody>
          <a:bodyPr/>
          <a:lstStyle/>
          <a:p>
            <a:r>
              <a:rPr lang="de-DE" dirty="0"/>
              <a:t>Zweck der Stiftung ist es, mit den Erträgen aus dem Stiftungskapital die Evangelische Posaunenarbeit in Baden zu fördern.</a:t>
            </a:r>
          </a:p>
        </p:txBody>
      </p:sp>
      <p:sp>
        <p:nvSpPr>
          <p:cNvPr id="4" name="Foliennummernplatzhalter 3"/>
          <p:cNvSpPr>
            <a:spLocks noGrp="1"/>
          </p:cNvSpPr>
          <p:nvPr>
            <p:ph type="sldNum" sz="quarter" idx="5"/>
          </p:nvPr>
        </p:nvSpPr>
        <p:spPr/>
        <p:txBody>
          <a:bodyPr/>
          <a:lstStyle/>
          <a:p>
            <a:r>
              <a:rPr lang="de-DE"/>
              <a:t>Folie Nr.: </a:t>
            </a:r>
            <a:fld id="{F589A428-6552-45EF-8BAE-D2B1545B59A3}" type="slidenum">
              <a:rPr lang="de-DE" smtClean="0"/>
              <a:pPr/>
              <a:t>13</a:t>
            </a:fld>
            <a:endParaRPr lang="de-DE" dirty="0"/>
          </a:p>
        </p:txBody>
      </p:sp>
    </p:spTree>
    <p:extLst>
      <p:ext uri="{BB962C8B-B14F-4D97-AF65-F5344CB8AC3E}">
        <p14:creationId xmlns:p14="http://schemas.microsoft.com/office/powerpoint/2010/main" val="2884681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350" y="179388"/>
            <a:ext cx="2359025" cy="1768475"/>
          </a:xfrm>
        </p:spPr>
      </p:sp>
      <p:sp>
        <p:nvSpPr>
          <p:cNvPr id="3" name="Notizenplatzhalter 2"/>
          <p:cNvSpPr>
            <a:spLocks noGrp="1"/>
          </p:cNvSpPr>
          <p:nvPr>
            <p:ph type="body" idx="1"/>
          </p:nvPr>
        </p:nvSpPr>
        <p:spPr/>
        <p:txBody>
          <a:bodyPr/>
          <a:lstStyle/>
          <a:p>
            <a:r>
              <a:rPr lang="de-DE" sz="1000" b="0" i="0" dirty="0">
                <a:solidFill>
                  <a:schemeClr val="tx1"/>
                </a:solidFill>
              </a:rPr>
              <a:t>Die Geschäfte der Stiftung führt der Vorstand des Fördervereins. Er hat damit seinen ersten Beisitzer beauftragt. Das ist zur Zeit Sami Sharif. </a:t>
            </a:r>
            <a:endParaRPr lang="de-DE" sz="1000" b="0" i="0" dirty="0"/>
          </a:p>
          <a:p>
            <a:pPr>
              <a:buFontTx/>
              <a:buChar char="-"/>
            </a:pPr>
            <a:r>
              <a:rPr lang="de-DE" sz="1000" i="0" dirty="0"/>
              <a:t>Verwaltung der Stiftung und des Stiftungskapitals, Führung der Bücher</a:t>
            </a:r>
          </a:p>
          <a:p>
            <a:pPr>
              <a:buFontTx/>
              <a:buChar char="-"/>
            </a:pPr>
            <a:r>
              <a:rPr lang="de-DE" sz="1000" i="0" dirty="0"/>
              <a:t>Umsetzung der vom Kuratorium beschlossenen Maßnahmen der strategischen Öffentlichkeitsarbeit der Stiftung</a:t>
            </a:r>
          </a:p>
          <a:p>
            <a:pPr>
              <a:buFontTx/>
              <a:buChar char="-"/>
            </a:pPr>
            <a:r>
              <a:rPr lang="de-DE" sz="1000" i="0" dirty="0"/>
              <a:t>Verwendung der Mittel entsprechend der Beschlussfassung des Kuratoriums  </a:t>
            </a:r>
          </a:p>
          <a:p>
            <a:endParaRPr lang="de-DE" i="0" dirty="0">
              <a:solidFill>
                <a:schemeClr val="tx1"/>
              </a:solidFill>
            </a:endParaRPr>
          </a:p>
          <a:p>
            <a:pPr>
              <a:lnSpc>
                <a:spcPct val="115000"/>
              </a:lnSpc>
              <a:spcAft>
                <a:spcPts val="1000"/>
              </a:spcAft>
            </a:pPr>
            <a:r>
              <a:rPr lang="de-DE" i="0" dirty="0">
                <a:solidFill>
                  <a:schemeClr val="tx1"/>
                </a:solidFill>
              </a:rPr>
              <a:t>Leitendes Gremium der Stiftung ist das Kuratorium, dem aktuell Matthias Bretschneider vorsitzt. Stellvertretende Vorsitzende ist Marie Luise Haspel. Weitere Mitglieder sind </a:t>
            </a:r>
            <a:r>
              <a:rPr lang="de-DE" sz="1800" dirty="0">
                <a:effectLst/>
                <a:latin typeface="Calibri" panose="020F0502020204030204" pitchFamily="34" charset="0"/>
                <a:ea typeface="Calibri" panose="020F0502020204030204" pitchFamily="34" charset="0"/>
                <a:cs typeface="Times New Roman" panose="02020603050405020304" pitchFamily="18" charset="0"/>
              </a:rPr>
              <a:t>Dietrich Krüger, Hans Lorenz, Johannes Merdes, Günter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Sauder</a:t>
            </a:r>
            <a:r>
              <a:rPr lang="de-DE" sz="1800" dirty="0">
                <a:effectLst/>
                <a:latin typeface="Calibri" panose="020F0502020204030204" pitchFamily="34" charset="0"/>
                <a:ea typeface="Calibri" panose="020F0502020204030204" pitchFamily="34" charset="0"/>
                <a:cs typeface="Times New Roman" panose="02020603050405020304" pitchFamily="18" charset="0"/>
              </a:rPr>
              <a:t>, LKMD Kord Michaelis, Mitglied des LAK Gerhard Kammerer, Armin Schaefer und Heiko Petersen (Stand Januar 2021)</a:t>
            </a:r>
          </a:p>
          <a:p>
            <a:pPr>
              <a:lnSpc>
                <a:spcPct val="115000"/>
              </a:lnSpc>
              <a:spcAft>
                <a:spcPts val="10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r>
              <a:rPr lang="de-DE" i="0" dirty="0">
                <a:solidFill>
                  <a:schemeClr val="tx1"/>
                </a:solidFill>
              </a:rPr>
              <a:t>Das Kuratorium beschließt über die strategische Öffentlichkeitsarbeit der Stiftung und die Verwendung der freien Mittel, prüft die Kassenführung und berichtet der Mitgliederversammlung. </a:t>
            </a:r>
          </a:p>
          <a:p>
            <a:endParaRPr lang="de-DE" i="0" dirty="0">
              <a:solidFill>
                <a:schemeClr val="tx1"/>
              </a:solidFill>
            </a:endParaRPr>
          </a:p>
          <a:p>
            <a:r>
              <a:rPr lang="de-DE" i="0" dirty="0">
                <a:solidFill>
                  <a:schemeClr val="tx1"/>
                </a:solidFill>
              </a:rPr>
              <a:t>Bereits 2018 hat die Stiftung das selbst gesteckte Mindestziel eines Kapitalstocks von 150.000 EUR überschritten. Die Erträge des Stiftungskapitals und alle eingehenden Spenden verwendet die Stiftung zur Förderung der Posaunenchorarbeit in Baden. Eingehende Zustiftungen werden dem Kapitalstock zugeführt. </a:t>
            </a:r>
          </a:p>
          <a:p>
            <a:endParaRPr lang="de-DE" i="0" dirty="0">
              <a:solidFill>
                <a:schemeClr val="tx1"/>
              </a:solidFill>
            </a:endParaRPr>
          </a:p>
          <a:p>
            <a:r>
              <a:rPr lang="de-DE" i="0" dirty="0">
                <a:solidFill>
                  <a:schemeClr val="tx1"/>
                </a:solidFill>
              </a:rPr>
              <a:t>Langfristig möchte die Stiftung die Posaunenchorarbeit auch durch zusätzliche Personalkapazitäten unterstützen. Dazu ist ein Stiftungskapital von mehr als 2 Mio. EUR erforderlich. Zur Verstetigung der Zuflüsse in das Stiftungskapital hat die Stiftung ein Sammel-Display entwickelt, das die Zuführung von Kollekten anlässlich von Posaunenchorkonzerten in das Stiftungskapital ermöglicht. </a:t>
            </a:r>
          </a:p>
          <a:p>
            <a:endParaRPr lang="de-DE" i="0" dirty="0">
              <a:solidFill>
                <a:schemeClr val="tx1"/>
              </a:solidFill>
            </a:endParaRPr>
          </a:p>
          <a:p>
            <a:r>
              <a:rPr lang="de-DE" i="0" dirty="0">
                <a:solidFill>
                  <a:schemeClr val="tx1"/>
                </a:solidFill>
              </a:rPr>
              <a:t>Für die Einführung der Sammel-Displays wurde die Stiftung 2018 mit dem Stiftungspreis der Evangelischen Landeskirche in Baden ausgezeichnet. Die Vermittlung von Stiftungskonzerten im Zusammenhang mit Firmenjubiläen und runden Geburtstagen steckt in den Anfängen. </a:t>
            </a:r>
          </a:p>
          <a:p>
            <a:endParaRPr lang="de-DE" i="0" dirty="0">
              <a:solidFill>
                <a:schemeClr val="tx1"/>
              </a:solidFill>
            </a:endParaRPr>
          </a:p>
          <a:p>
            <a:r>
              <a:rPr lang="de-DE" i="0" dirty="0">
                <a:solidFill>
                  <a:schemeClr val="tx1"/>
                </a:solidFill>
              </a:rPr>
              <a:t>Für die engagierte Aufbau- und Weiterentwicklungstätigkeit zugunsten der Badischen Posaunenarbeit wurden Förderverein und Stiftung 2020 mit dem Kirchenmusikpreis der Evangelischen Landeskirche in Baden ausgezeichnet. </a:t>
            </a:r>
          </a:p>
          <a:p>
            <a:endParaRPr lang="de-DE" i="0" dirty="0">
              <a:solidFill>
                <a:schemeClr val="tx1"/>
              </a:solidFill>
            </a:endParaRPr>
          </a:p>
          <a:p>
            <a:endParaRPr lang="de-DE" i="0" dirty="0">
              <a:solidFill>
                <a:schemeClr val="tx1"/>
              </a:solidFill>
            </a:endParaRPr>
          </a:p>
          <a:p>
            <a:endParaRPr lang="de-DE" dirty="0"/>
          </a:p>
        </p:txBody>
      </p:sp>
      <p:sp>
        <p:nvSpPr>
          <p:cNvPr id="4" name="Foliennummernplatzhalter 3"/>
          <p:cNvSpPr>
            <a:spLocks noGrp="1"/>
          </p:cNvSpPr>
          <p:nvPr>
            <p:ph type="sldNum" sz="quarter" idx="5"/>
          </p:nvPr>
        </p:nvSpPr>
        <p:spPr/>
        <p:txBody>
          <a:bodyPr/>
          <a:lstStyle/>
          <a:p>
            <a:r>
              <a:rPr lang="de-DE"/>
              <a:t>Folie Nr.: </a:t>
            </a:r>
            <a:fld id="{F589A428-6552-45EF-8BAE-D2B1545B59A3}" type="slidenum">
              <a:rPr lang="de-DE" smtClean="0"/>
              <a:pPr/>
              <a:t>14</a:t>
            </a:fld>
            <a:endParaRPr lang="de-DE" dirty="0"/>
          </a:p>
        </p:txBody>
      </p:sp>
    </p:spTree>
    <p:extLst>
      <p:ext uri="{BB962C8B-B14F-4D97-AF65-F5344CB8AC3E}">
        <p14:creationId xmlns:p14="http://schemas.microsoft.com/office/powerpoint/2010/main" val="1212264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350" y="179388"/>
            <a:ext cx="2359025" cy="1768475"/>
          </a:xfrm>
        </p:spPr>
      </p:sp>
      <p:sp>
        <p:nvSpPr>
          <p:cNvPr id="3" name="Notizenplatzhalter 2"/>
          <p:cNvSpPr>
            <a:spLocks noGrp="1"/>
          </p:cNvSpPr>
          <p:nvPr>
            <p:ph type="body" idx="1"/>
          </p:nvPr>
        </p:nvSpPr>
        <p:spPr/>
        <p:txBody>
          <a:bodyPr/>
          <a:lstStyle/>
          <a:p>
            <a:r>
              <a:rPr lang="de-DE" dirty="0"/>
              <a:t>Auf dem Landesposaunentag in Offenburg wurde auf großer Bühne das Sammel-Display den Bläserinnen und Bläsern der Posaunenchöre in Baden präsentiert. Landesbischof Dr. Ulrich Fischer assistierte beim ersten Aufbau.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Bereits 2012 wurde der erste Stiftungswein im biologischen Weingut Anne und Friedhelm Rinklin in Eichstetten am Kaiserstuhl abgefüllt. Noch im gleichen Jahr fand im Anschluss an ein Stiftungskonzert des Nordbadischen Blechbläserensembles unter Leitung von Armin Schaefer eine Weinprobe in der Schlosskirche in Mannheim statt. </a:t>
            </a:r>
            <a:r>
              <a:rPr lang="de-DE" i="0" dirty="0">
                <a:solidFill>
                  <a:schemeClr val="tx1"/>
                </a:solidFill>
              </a:rPr>
              <a:t>Mit dem Erwerb jeder Flasche Stiftungsweines wächst das Kapital der Stiftung um 2 Euro.</a:t>
            </a:r>
          </a:p>
          <a:p>
            <a:endParaRPr lang="de-DE" dirty="0"/>
          </a:p>
        </p:txBody>
      </p:sp>
      <p:sp>
        <p:nvSpPr>
          <p:cNvPr id="4" name="Foliennummernplatzhalter 3"/>
          <p:cNvSpPr>
            <a:spLocks noGrp="1"/>
          </p:cNvSpPr>
          <p:nvPr>
            <p:ph type="sldNum" sz="quarter" idx="5"/>
          </p:nvPr>
        </p:nvSpPr>
        <p:spPr/>
        <p:txBody>
          <a:bodyPr/>
          <a:lstStyle/>
          <a:p>
            <a:r>
              <a:rPr lang="de-DE"/>
              <a:t>Folie Nr.: </a:t>
            </a:r>
            <a:fld id="{F589A428-6552-45EF-8BAE-D2B1545B59A3}" type="slidenum">
              <a:rPr lang="de-DE" smtClean="0"/>
              <a:pPr/>
              <a:t>17</a:t>
            </a:fld>
            <a:endParaRPr lang="de-DE" dirty="0"/>
          </a:p>
        </p:txBody>
      </p:sp>
    </p:spTree>
    <p:extLst>
      <p:ext uri="{BB962C8B-B14F-4D97-AF65-F5344CB8AC3E}">
        <p14:creationId xmlns:p14="http://schemas.microsoft.com/office/powerpoint/2010/main" val="1712373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350" y="179388"/>
            <a:ext cx="2359025" cy="1768475"/>
          </a:xfrm>
        </p:spPr>
      </p:sp>
      <p:sp>
        <p:nvSpPr>
          <p:cNvPr id="3" name="Notizenplatzhalter 2"/>
          <p:cNvSpPr>
            <a:spLocks noGrp="1"/>
          </p:cNvSpPr>
          <p:nvPr>
            <p:ph type="body" idx="1"/>
          </p:nvPr>
        </p:nvSpPr>
        <p:spPr/>
        <p:txBody>
          <a:bodyPr/>
          <a:lstStyle/>
          <a:p>
            <a:pPr>
              <a:defRPr/>
            </a:pPr>
            <a:endParaRPr lang="de-DE" i="0" dirty="0">
              <a:solidFill>
                <a:schemeClr val="tx1"/>
              </a:solidFill>
            </a:endParaRPr>
          </a:p>
          <a:p>
            <a:pPr>
              <a:defRPr/>
            </a:pPr>
            <a:r>
              <a:rPr lang="de-DE" i="0" dirty="0">
                <a:solidFill>
                  <a:schemeClr val="tx1"/>
                </a:solidFill>
              </a:rPr>
              <a:t>Das angestrebte Ziel der Stiftung ist ein Kapital von 2 Mio. EUR – und wächst seit Jahren kontinuierlich und in kleinen Schritten darauf zu. Die Stiftung steht aber auch für große Zustiftungen und Nachlässe zur Verfügung. Fachlich wird sie in diesen Fällen durch die Landeskirche unterstützt (</a:t>
            </a:r>
            <a:r>
              <a:rPr lang="de-DE" i="0" dirty="0" err="1">
                <a:solidFill>
                  <a:schemeClr val="tx1"/>
                </a:solidFill>
              </a:rPr>
              <a:t>Ationen</a:t>
            </a:r>
            <a:r>
              <a:rPr lang="de-DE" i="0" dirty="0">
                <a:solidFill>
                  <a:schemeClr val="tx1"/>
                </a:solidFill>
              </a:rPr>
              <a:t> „Nichts vergessen …“ und „Was bleibt …“). </a:t>
            </a:r>
          </a:p>
          <a:p>
            <a:pPr>
              <a:defRPr/>
            </a:pPr>
            <a:endParaRPr lang="de-DE" i="0" dirty="0">
              <a:solidFill>
                <a:schemeClr val="tx1"/>
              </a:solidFill>
            </a:endParaRPr>
          </a:p>
          <a:p>
            <a:pPr>
              <a:defRPr/>
            </a:pPr>
            <a:r>
              <a:rPr lang="de-DE" i="0" dirty="0">
                <a:solidFill>
                  <a:schemeClr val="tx1"/>
                </a:solidFill>
              </a:rPr>
              <a:t>Für alle Fragen zu Stiftung, Spenden und Sponsoring stehen die Mitglieder des Kuratoriums jederzeit gern zur Verfügung.</a:t>
            </a:r>
          </a:p>
          <a:p>
            <a:endParaRPr lang="de-DE" dirty="0"/>
          </a:p>
        </p:txBody>
      </p:sp>
      <p:sp>
        <p:nvSpPr>
          <p:cNvPr id="4" name="Foliennummernplatzhalter 3"/>
          <p:cNvSpPr>
            <a:spLocks noGrp="1"/>
          </p:cNvSpPr>
          <p:nvPr>
            <p:ph type="sldNum" sz="quarter" idx="5"/>
          </p:nvPr>
        </p:nvSpPr>
        <p:spPr/>
        <p:txBody>
          <a:bodyPr/>
          <a:lstStyle/>
          <a:p>
            <a:r>
              <a:rPr lang="de-DE"/>
              <a:t>Folie Nr.: </a:t>
            </a:r>
            <a:fld id="{F589A428-6552-45EF-8BAE-D2B1545B59A3}" type="slidenum">
              <a:rPr lang="de-DE" smtClean="0"/>
              <a:pPr/>
              <a:t>18</a:t>
            </a:fld>
            <a:endParaRPr lang="de-DE" dirty="0"/>
          </a:p>
        </p:txBody>
      </p:sp>
    </p:spTree>
    <p:extLst>
      <p:ext uri="{BB962C8B-B14F-4D97-AF65-F5344CB8AC3E}">
        <p14:creationId xmlns:p14="http://schemas.microsoft.com/office/powerpoint/2010/main" val="2775521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350" y="179388"/>
            <a:ext cx="2359025" cy="1768475"/>
          </a:xfrm>
        </p:spPr>
      </p:sp>
      <p:sp>
        <p:nvSpPr>
          <p:cNvPr id="3" name="Notizenplatzhalter 2"/>
          <p:cNvSpPr>
            <a:spLocks noGrp="1"/>
          </p:cNvSpPr>
          <p:nvPr>
            <p:ph type="body" idx="1"/>
          </p:nvPr>
        </p:nvSpPr>
        <p:spPr/>
        <p:txBody>
          <a:bodyPr/>
          <a:lstStyle/>
          <a:p>
            <a:pPr>
              <a:defRPr/>
            </a:pPr>
            <a:endParaRPr lang="de-DE" i="0" dirty="0">
              <a:solidFill>
                <a:schemeClr val="tx1"/>
              </a:solidFill>
            </a:endParaRPr>
          </a:p>
          <a:p>
            <a:pPr>
              <a:defRPr/>
            </a:pPr>
            <a:r>
              <a:rPr lang="de-DE" i="0" dirty="0">
                <a:solidFill>
                  <a:schemeClr val="tx1"/>
                </a:solidFill>
              </a:rPr>
              <a:t>Das angestrebte Ziel der Stiftung ist ein Kapital von 2 Mio. EUR – und wächst seit Jahren kontinuierlich und in kleinen Schritten darauf zu. Die Stiftung steht aber auch für große Zustiftungen und Nachlässe zur Verfügung. Fachlich wird sie in diesen Fällen durch die Landeskirche unterstützt (</a:t>
            </a:r>
            <a:r>
              <a:rPr lang="de-DE" i="0" dirty="0" err="1">
                <a:solidFill>
                  <a:schemeClr val="tx1"/>
                </a:solidFill>
              </a:rPr>
              <a:t>Ationen</a:t>
            </a:r>
            <a:r>
              <a:rPr lang="de-DE" i="0" dirty="0">
                <a:solidFill>
                  <a:schemeClr val="tx1"/>
                </a:solidFill>
              </a:rPr>
              <a:t> „Nichts vergessen …“ und „Was bleibt …“). </a:t>
            </a:r>
          </a:p>
          <a:p>
            <a:pPr>
              <a:defRPr/>
            </a:pPr>
            <a:endParaRPr lang="de-DE" i="0" dirty="0">
              <a:solidFill>
                <a:schemeClr val="tx1"/>
              </a:solidFill>
            </a:endParaRPr>
          </a:p>
          <a:p>
            <a:pPr>
              <a:defRPr/>
            </a:pPr>
            <a:r>
              <a:rPr lang="de-DE" i="0" dirty="0">
                <a:solidFill>
                  <a:schemeClr val="tx1"/>
                </a:solidFill>
              </a:rPr>
              <a:t>Für alle Fragen zu Stiftung, Spenden und Sponsoring stehen die Mitglieder des Kuratoriums jederzeit gern zur Verfügung.</a:t>
            </a:r>
          </a:p>
          <a:p>
            <a:endParaRPr lang="de-DE" dirty="0"/>
          </a:p>
        </p:txBody>
      </p:sp>
      <p:sp>
        <p:nvSpPr>
          <p:cNvPr id="4" name="Foliennummernplatzhalter 3"/>
          <p:cNvSpPr>
            <a:spLocks noGrp="1"/>
          </p:cNvSpPr>
          <p:nvPr>
            <p:ph type="sldNum" sz="quarter" idx="5"/>
          </p:nvPr>
        </p:nvSpPr>
        <p:spPr/>
        <p:txBody>
          <a:bodyPr/>
          <a:lstStyle/>
          <a:p>
            <a:r>
              <a:rPr lang="de-DE"/>
              <a:t>Folie Nr.: </a:t>
            </a:r>
            <a:fld id="{F589A428-6552-45EF-8BAE-D2B1545B59A3}" type="slidenum">
              <a:rPr lang="de-DE" smtClean="0"/>
              <a:pPr/>
              <a:t>19</a:t>
            </a:fld>
            <a:endParaRPr lang="de-DE" dirty="0"/>
          </a:p>
        </p:txBody>
      </p:sp>
    </p:spTree>
    <p:extLst>
      <p:ext uri="{BB962C8B-B14F-4D97-AF65-F5344CB8AC3E}">
        <p14:creationId xmlns:p14="http://schemas.microsoft.com/office/powerpoint/2010/main" val="726163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350" y="179388"/>
            <a:ext cx="2359025" cy="1768475"/>
          </a:xfrm>
        </p:spPr>
      </p:sp>
      <p:sp>
        <p:nvSpPr>
          <p:cNvPr id="3" name="Notizenplatzhalter 2"/>
          <p:cNvSpPr>
            <a:spLocks noGrp="1"/>
          </p:cNvSpPr>
          <p:nvPr>
            <p:ph type="body" idx="1"/>
          </p:nvPr>
        </p:nvSpPr>
        <p:spPr/>
        <p:txBody>
          <a:bodyPr/>
          <a:lstStyle/>
          <a:p>
            <a:r>
              <a:rPr lang="de-DE" b="1" i="0" dirty="0"/>
              <a:t>[Zunächst erklingt Musik</a:t>
            </a:r>
            <a:r>
              <a:rPr lang="de-DE" b="1" i="0" baseline="0" dirty="0"/>
              <a:t> (45 Sekunden), diese erst fertig spielen lassen!</a:t>
            </a:r>
            <a:r>
              <a:rPr lang="de-DE" b="1" i="0" dirty="0"/>
              <a:t>]</a:t>
            </a:r>
          </a:p>
          <a:p>
            <a:endParaRPr lang="de-DE" i="0" dirty="0"/>
          </a:p>
          <a:p>
            <a:r>
              <a:rPr lang="de-DE" i="0" dirty="0"/>
              <a:t>Sehr geehrte(r) ….</a:t>
            </a:r>
          </a:p>
          <a:p>
            <a:r>
              <a:rPr lang="de-DE" i="0" dirty="0"/>
              <a:t>Meine sehr geehrten Damen und Herren, </a:t>
            </a:r>
          </a:p>
          <a:p>
            <a:r>
              <a:rPr lang="de-DE" i="0" dirty="0"/>
              <a:t>liebe Bläserinnen und Bläser,</a:t>
            </a:r>
          </a:p>
          <a:p>
            <a:r>
              <a:rPr lang="de-DE" i="0" dirty="0"/>
              <a:t>Mit Hilfe von 18 Folien habe ich Ihnen die  Badische Posaunenarbeit, den Förderverein und die Stiftung Badische Posaunenarbeit vorgestellt. Über 5000 aktive Christen leisten allein in Baden mit großer Begeisterung einen wichtigen Beitrag, dass unser Gemeinwesen lebt und sich aus dem Bewährten mit Bedacht fortentwickelt.. Posaunenchöre vermitteln Werte, machen Freude, schaffen Freundschaften, sind eine herausragende Möglichkeit, die so hoch gehandelten sozialen</a:t>
            </a:r>
            <a:r>
              <a:rPr lang="de-DE" i="0" baseline="0" dirty="0"/>
              <a:t> Kompetenzen</a:t>
            </a:r>
            <a:r>
              <a:rPr lang="de-DE" i="0" dirty="0"/>
              <a:t>, die persönliche Reife der Bläserinnen und Bläser, zu entwickeln, bieten Orientierung, bieten ein zu Hause. Posaunenchöre sind Bindeglied der Kirchengemeinden in das politische Gemeinwesen und gut geeigneter Türöffner für die interkulturelle und interreligiöse Kontaktaufnahme und Zusammenarbeit. Posaunenchöre sind ein starkes Stück Kirche und ein starkes Stück Deutschland. Die Badische Posaunenarbeit verdient es, gefördert zu werden. Darum bitten wir Sie um Unterstützung der Badischen Posaunenarbeit durch direkte  finanzielle Unterstützung des Fördervereines oder der Stiftung Badische Posaunenarbeit, durch Veranstaltung oder Vermittlung von Aktivitäten und Konzerten, durch den Genuss unseres Stiftungsweines,  aber gern auch durch aktive Mitarbeit.  Als Projektmitarbeiter oder Arbeitskreisleiterin, als Vorstands- oder Kuratoriumsmitglied, als Multiplikator vor Ort. Und zuallererst durch eine Mitgliedschaft in unserem Förderverein. Das ist sogar naheliegend, denn die Beitrittserklärung habe ich Ihnen ausgeteilt. </a:t>
            </a:r>
          </a:p>
          <a:p>
            <a:r>
              <a:rPr lang="de-DE" i="0" dirty="0"/>
              <a:t>Abschließend möchte ich nicht versäumen, Sie auf des Konzert des …… am … in … um … aufmerksam zu machen, zu dem Sie, Ihre Familien, Angehörige und Freunde herzlich eingeladen sind.</a:t>
            </a:r>
          </a:p>
          <a:p>
            <a:r>
              <a:rPr lang="de-DE" i="0" dirty="0"/>
              <a:t>Vielen Dank für Ihre Aufmerksamkeit.</a:t>
            </a:r>
          </a:p>
        </p:txBody>
      </p:sp>
      <p:sp>
        <p:nvSpPr>
          <p:cNvPr id="4" name="Foliennummernplatzhalter 3"/>
          <p:cNvSpPr>
            <a:spLocks noGrp="1"/>
          </p:cNvSpPr>
          <p:nvPr>
            <p:ph type="sldNum" sz="quarter" idx="10"/>
          </p:nvPr>
        </p:nvSpPr>
        <p:spPr/>
        <p:txBody>
          <a:bodyPr/>
          <a:lstStyle/>
          <a:p>
            <a:fld id="{F589A428-6552-45EF-8BAE-D2B1545B59A3}" type="slidenum">
              <a:rPr lang="de-DE" smtClean="0"/>
              <a:t>20</a:t>
            </a:fld>
            <a:endParaRPr lang="de-DE"/>
          </a:p>
        </p:txBody>
      </p:sp>
    </p:spTree>
    <p:extLst>
      <p:ext uri="{BB962C8B-B14F-4D97-AF65-F5344CB8AC3E}">
        <p14:creationId xmlns:p14="http://schemas.microsoft.com/office/powerpoint/2010/main" val="2723353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350" y="179388"/>
            <a:ext cx="2359025" cy="1768475"/>
          </a:xfrm>
        </p:spPr>
      </p:sp>
      <p:sp>
        <p:nvSpPr>
          <p:cNvPr id="3" name="Notizenplatzhalter 2"/>
          <p:cNvSpPr>
            <a:spLocks noGrp="1"/>
          </p:cNvSpPr>
          <p:nvPr>
            <p:ph type="body" idx="1"/>
          </p:nvPr>
        </p:nvSpPr>
        <p:spPr/>
        <p:txBody>
          <a:bodyPr/>
          <a:lstStyle/>
          <a:p>
            <a:r>
              <a:rPr lang="de-DE" i="0" dirty="0"/>
              <a:t>[Begrüßung]</a:t>
            </a:r>
          </a:p>
          <a:p>
            <a:r>
              <a:rPr lang="de-DE" i="0" dirty="0"/>
              <a:t>Sehr geehrter Herr Titel</a:t>
            </a:r>
            <a:r>
              <a:rPr lang="de-DE" i="0" baseline="0" dirty="0"/>
              <a:t> / </a:t>
            </a:r>
            <a:r>
              <a:rPr lang="de-DE" i="0" dirty="0" err="1"/>
              <a:t>xyz</a:t>
            </a:r>
            <a:r>
              <a:rPr lang="de-DE" i="0" baseline="0" dirty="0"/>
              <a:t>  / Frau Titel / </a:t>
            </a:r>
            <a:r>
              <a:rPr lang="de-DE" i="0" baseline="0" dirty="0" err="1"/>
              <a:t>xyz</a:t>
            </a:r>
            <a:r>
              <a:rPr lang="de-DE" i="0" baseline="0" dirty="0"/>
              <a:t> / …. sonstige Honoratioren</a:t>
            </a:r>
            <a:endParaRPr lang="de-DE" i="0" dirty="0"/>
          </a:p>
          <a:p>
            <a:r>
              <a:rPr lang="de-DE" i="0" baseline="0" dirty="0"/>
              <a:t>sehr geehrte Damen und Herren, liebe Bläserinnen und Bläser</a:t>
            </a:r>
          </a:p>
          <a:p>
            <a:r>
              <a:rPr lang="de-DE" i="0" dirty="0"/>
              <a:t>[Vorstellung der eigenen Person]</a:t>
            </a:r>
          </a:p>
          <a:p>
            <a:r>
              <a:rPr lang="de-DE" i="0" dirty="0"/>
              <a:t>mein Name ist … ich bin … (Funktion in der Posaunenarbeit).</a:t>
            </a:r>
          </a:p>
          <a:p>
            <a:r>
              <a:rPr lang="de-DE" i="0" dirty="0"/>
              <a:t>Ich bedanke mich sehr, dass ich</a:t>
            </a:r>
            <a:r>
              <a:rPr lang="de-DE" i="0" baseline="0" dirty="0"/>
              <a:t> heute die Möglichkeit habe, Ihnen ein „starkes Stück unserer Evangelischen Landeskirche in Baden“, die Badische Posaunenarbeit, vorzustellen. Der Vortrag entstand auf Initiative und mit Unterstützung der Stiftung Badische Posaunenarbeit und soll dazu beitragen, den Bekanntheitsgrad der Posaunenarbeit in der Öffentlichkeit zu erhöhen.</a:t>
            </a:r>
          </a:p>
          <a:p>
            <a:r>
              <a:rPr lang="de-DE" i="0" baseline="0" dirty="0"/>
              <a:t>Die Badische Posaunenarbeit ist der freiwilligen Zusammenschluss evangelischer Posaunenchöre, </a:t>
            </a:r>
          </a:p>
          <a:p>
            <a:r>
              <a:rPr lang="de-DE" i="0" baseline="0" dirty="0"/>
              <a:t>[</a:t>
            </a:r>
            <a:r>
              <a:rPr lang="de-DE" b="1" i="0" baseline="0" dirty="0">
                <a:effectLst>
                  <a:outerShdw blurRad="38100" dist="38100" dir="2700000" algn="tl">
                    <a:srgbClr val="000000">
                      <a:alpha val="43137"/>
                    </a:srgbClr>
                  </a:outerShdw>
                </a:effectLst>
              </a:rPr>
              <a:t>klick</a:t>
            </a:r>
            <a:r>
              <a:rPr lang="de-DE" i="0" baseline="0" dirty="0"/>
              <a:t>] die im Bereich der Evangelischen Landeskirche in Baden ihren Dienst tun. </a:t>
            </a:r>
          </a:p>
          <a:p>
            <a:r>
              <a:rPr lang="de-DE" i="0" baseline="0" dirty="0"/>
              <a:t>Die Badische Posaunenarbeit wird  seit rund 20 Jahren tatkräftige unterstützt durch [</a:t>
            </a:r>
            <a:r>
              <a:rPr lang="de-DE" b="1" i="0" baseline="0" dirty="0">
                <a:effectLst>
                  <a:outerShdw blurRad="38100" dist="38100" dir="2700000" algn="tl">
                    <a:srgbClr val="000000">
                      <a:alpha val="43137"/>
                    </a:srgbClr>
                  </a:outerShdw>
                </a:effectLst>
              </a:rPr>
              <a:t>klick</a:t>
            </a:r>
            <a:r>
              <a:rPr lang="de-DE" i="0" baseline="0" dirty="0"/>
              <a:t>] den Förderverein Badische Posaunenarbeit und</a:t>
            </a:r>
          </a:p>
          <a:p>
            <a:r>
              <a:rPr lang="de-DE" i="0" baseline="0" dirty="0"/>
              <a:t>[</a:t>
            </a:r>
            <a:r>
              <a:rPr lang="de-DE" b="1" i="0" baseline="0" dirty="0">
                <a:effectLst>
                  <a:outerShdw blurRad="38100" dist="38100" dir="2700000" algn="tl">
                    <a:srgbClr val="000000">
                      <a:alpha val="43137"/>
                    </a:srgbClr>
                  </a:outerShdw>
                </a:effectLst>
              </a:rPr>
              <a:t>klick</a:t>
            </a:r>
            <a:r>
              <a:rPr lang="de-DE" i="0" baseline="0" dirty="0"/>
              <a:t>] seit 2011 durch die Stiftung Badische Posaunenarbeit.</a:t>
            </a:r>
          </a:p>
          <a:p>
            <a:endParaRPr lang="de-DE" i="0" baseline="0" dirty="0"/>
          </a:p>
        </p:txBody>
      </p:sp>
      <p:sp>
        <p:nvSpPr>
          <p:cNvPr id="4" name="Foliennummernplatzhalter 3"/>
          <p:cNvSpPr>
            <a:spLocks noGrp="1"/>
          </p:cNvSpPr>
          <p:nvPr>
            <p:ph type="sldNum" sz="quarter" idx="10"/>
          </p:nvPr>
        </p:nvSpPr>
        <p:spPr/>
        <p:txBody>
          <a:bodyPr/>
          <a:lstStyle/>
          <a:p>
            <a:fld id="{F589A428-6552-45EF-8BAE-D2B1545B59A3}" type="slidenum">
              <a:rPr lang="de-DE" smtClean="0"/>
              <a:t>2</a:t>
            </a:fld>
            <a:endParaRPr lang="de-DE"/>
          </a:p>
        </p:txBody>
      </p:sp>
    </p:spTree>
    <p:extLst>
      <p:ext uri="{BB962C8B-B14F-4D97-AF65-F5344CB8AC3E}">
        <p14:creationId xmlns:p14="http://schemas.microsoft.com/office/powerpoint/2010/main" val="1338808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350" y="179388"/>
            <a:ext cx="2359025" cy="1768475"/>
          </a:xfrm>
        </p:spPr>
      </p:sp>
      <p:sp>
        <p:nvSpPr>
          <p:cNvPr id="3" name="Notizenplatzhalter 2"/>
          <p:cNvSpPr>
            <a:spLocks noGrp="1"/>
          </p:cNvSpPr>
          <p:nvPr>
            <p:ph type="body" idx="1"/>
          </p:nvPr>
        </p:nvSpPr>
        <p:spPr/>
        <p:txBody>
          <a:bodyPr/>
          <a:lstStyle/>
          <a:p>
            <a:r>
              <a:rPr lang="de-DE" dirty="0"/>
              <a:t>Ein Posaunenchor, ist das gut für unsere Kirchengemeinde? – Dieser Frage stellten sich über 1600 Teilnehmer*innen der Umfrage der Fördervereine der Posaunenchorarbeit in Deutschland auf dem Deutschen Evangelischen Kirchentag 2019 in Dortmund. Die Teilnehmer konnten 14 Aussagen mit 1 (trifft nicht zu) bis 4 (trifft voll zu) bewerten. Diese Aussagen erhielten die höchsten Bewertungen</a:t>
            </a:r>
          </a:p>
          <a:p>
            <a:endParaRPr lang="de-DE" dirty="0"/>
          </a:p>
          <a:p>
            <a:r>
              <a:rPr lang="de-DE" dirty="0"/>
              <a:t>Posaunenchöre …</a:t>
            </a:r>
          </a:p>
          <a:p>
            <a:r>
              <a:rPr lang="de-DE" dirty="0"/>
              <a:t>• machen das Gemeindeleben mit ihrer Musik attraktiver und   </a:t>
            </a:r>
          </a:p>
          <a:p>
            <a:r>
              <a:rPr lang="de-DE" dirty="0"/>
              <a:t>   abwechslungsreicher</a:t>
            </a:r>
          </a:p>
          <a:p>
            <a:r>
              <a:rPr lang="de-DE" dirty="0"/>
              <a:t>• stiften Freude, Gemeinschaft und Begeisterung</a:t>
            </a:r>
          </a:p>
          <a:p>
            <a:r>
              <a:rPr lang="de-DE" dirty="0"/>
              <a:t>• verbinden Generationen</a:t>
            </a:r>
          </a:p>
          <a:p>
            <a:r>
              <a:rPr lang="de-DE" dirty="0"/>
              <a:t>• posaunen unsere frohe Botschaft in die ganze Welt</a:t>
            </a:r>
          </a:p>
          <a:p>
            <a:r>
              <a:rPr lang="de-DE" dirty="0"/>
              <a:t>• laden alle Menschen zum Mitmachen ein, jeden Alters und </a:t>
            </a:r>
          </a:p>
          <a:p>
            <a:r>
              <a:rPr lang="de-DE" dirty="0"/>
              <a:t>   Geschlechts, aller Berufsgruppen und Bildungsniveaus, aller </a:t>
            </a:r>
          </a:p>
          <a:p>
            <a:r>
              <a:rPr lang="de-DE" dirty="0"/>
              <a:t>   Nationen und Religionen</a:t>
            </a:r>
          </a:p>
          <a:p>
            <a:r>
              <a:rPr lang="de-DE" dirty="0"/>
              <a:t>• ermöglichen allen Mitgliedern einer Familie, zusammen in ihrer </a:t>
            </a:r>
          </a:p>
          <a:p>
            <a:r>
              <a:rPr lang="de-DE" dirty="0"/>
              <a:t>   Kirchengemeinde aktiv zu sein</a:t>
            </a:r>
          </a:p>
          <a:p>
            <a:endParaRPr lang="de-DE" dirty="0"/>
          </a:p>
        </p:txBody>
      </p:sp>
      <p:sp>
        <p:nvSpPr>
          <p:cNvPr id="4" name="Foliennummernplatzhalter 3"/>
          <p:cNvSpPr>
            <a:spLocks noGrp="1"/>
          </p:cNvSpPr>
          <p:nvPr>
            <p:ph type="sldNum" sz="quarter" idx="5"/>
          </p:nvPr>
        </p:nvSpPr>
        <p:spPr/>
        <p:txBody>
          <a:bodyPr/>
          <a:lstStyle/>
          <a:p>
            <a:r>
              <a:rPr lang="de-DE"/>
              <a:t>Folie Nr.: </a:t>
            </a:r>
            <a:fld id="{F589A428-6552-45EF-8BAE-D2B1545B59A3}" type="slidenum">
              <a:rPr lang="de-DE" smtClean="0"/>
              <a:pPr/>
              <a:t>3</a:t>
            </a:fld>
            <a:endParaRPr lang="de-DE" dirty="0"/>
          </a:p>
        </p:txBody>
      </p:sp>
    </p:spTree>
    <p:extLst>
      <p:ext uri="{BB962C8B-B14F-4D97-AF65-F5344CB8AC3E}">
        <p14:creationId xmlns:p14="http://schemas.microsoft.com/office/powerpoint/2010/main" val="711181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350" y="179388"/>
            <a:ext cx="2359025" cy="1768475"/>
          </a:xfrm>
        </p:spPr>
      </p:sp>
      <p:sp>
        <p:nvSpPr>
          <p:cNvPr id="3" name="Notizenplatzhalter 2"/>
          <p:cNvSpPr>
            <a:spLocks noGrp="1"/>
          </p:cNvSpPr>
          <p:nvPr>
            <p:ph type="body" idx="1"/>
          </p:nvPr>
        </p:nvSpPr>
        <p:spPr/>
        <p:txBody>
          <a:bodyPr/>
          <a:lstStyle/>
          <a:p>
            <a:r>
              <a:rPr lang="de-DE" dirty="0"/>
              <a:t>Ein Posaunenchor, ist das gut für unsere Kirchengemeinde? – Dieser Frage stellten sich über 1600 Teilnehmer*innen der Umfrage der Fördervereine der Posaunenchorarbeit in Deutschland auf dem Deutschen Evangelischen Kirchentag 2019 in Dortmund. Die Teilnehmer konnten 14 Aussagen mit 1 (trifft nicht zu) bis 4 (trifft voll zu) bewerten. Diese Aussagen erhielten die höchsten Bewertungen</a:t>
            </a:r>
          </a:p>
          <a:p>
            <a:endParaRPr lang="de-DE" dirty="0"/>
          </a:p>
          <a:p>
            <a:r>
              <a:rPr lang="de-DE" dirty="0"/>
              <a:t>Posaunenchöre …</a:t>
            </a:r>
          </a:p>
          <a:p>
            <a:r>
              <a:rPr lang="de-DE" dirty="0"/>
              <a:t>• machen das Gemeindeleben mit ihrer Musik attraktiver und   </a:t>
            </a:r>
          </a:p>
          <a:p>
            <a:r>
              <a:rPr lang="de-DE" dirty="0"/>
              <a:t>   abwechslungsreicher</a:t>
            </a:r>
          </a:p>
          <a:p>
            <a:r>
              <a:rPr lang="de-DE" dirty="0"/>
              <a:t>• stiften Freude, Gemeinschaft und Begeisterung</a:t>
            </a:r>
          </a:p>
          <a:p>
            <a:r>
              <a:rPr lang="de-DE" dirty="0"/>
              <a:t>• verbinden Generationen</a:t>
            </a:r>
          </a:p>
          <a:p>
            <a:r>
              <a:rPr lang="de-DE" dirty="0"/>
              <a:t>• posaunen unsere frohe Botschaft in die ganze Welt</a:t>
            </a:r>
          </a:p>
          <a:p>
            <a:r>
              <a:rPr lang="de-DE" dirty="0"/>
              <a:t>• laden alle Menschen zum Mitmachen ein, jeden Alters und </a:t>
            </a:r>
          </a:p>
          <a:p>
            <a:r>
              <a:rPr lang="de-DE" dirty="0"/>
              <a:t>   Geschlechts, aller Berufsgruppen und Bildungsniveaus, aller </a:t>
            </a:r>
          </a:p>
          <a:p>
            <a:r>
              <a:rPr lang="de-DE" dirty="0"/>
              <a:t>   Nationen und Religionen</a:t>
            </a:r>
          </a:p>
          <a:p>
            <a:r>
              <a:rPr lang="de-DE" dirty="0"/>
              <a:t>• ermöglichen allen Mitgliedern einer Familie, zusammen in ihrer </a:t>
            </a:r>
          </a:p>
          <a:p>
            <a:r>
              <a:rPr lang="de-DE" dirty="0"/>
              <a:t>   Kirchengemeinde aktiv zu sein</a:t>
            </a:r>
          </a:p>
          <a:p>
            <a:endParaRPr lang="de-DE" dirty="0"/>
          </a:p>
        </p:txBody>
      </p:sp>
      <p:sp>
        <p:nvSpPr>
          <p:cNvPr id="4" name="Foliennummernplatzhalter 3"/>
          <p:cNvSpPr>
            <a:spLocks noGrp="1"/>
          </p:cNvSpPr>
          <p:nvPr>
            <p:ph type="sldNum" sz="quarter" idx="5"/>
          </p:nvPr>
        </p:nvSpPr>
        <p:spPr/>
        <p:txBody>
          <a:bodyPr/>
          <a:lstStyle/>
          <a:p>
            <a:r>
              <a:rPr lang="de-DE"/>
              <a:t>Folie Nr.: </a:t>
            </a:r>
            <a:fld id="{F589A428-6552-45EF-8BAE-D2B1545B59A3}" type="slidenum">
              <a:rPr lang="de-DE" smtClean="0"/>
              <a:pPr/>
              <a:t>4</a:t>
            </a:fld>
            <a:endParaRPr lang="de-DE" dirty="0"/>
          </a:p>
        </p:txBody>
      </p:sp>
    </p:spTree>
    <p:extLst>
      <p:ext uri="{BB962C8B-B14F-4D97-AF65-F5344CB8AC3E}">
        <p14:creationId xmlns:p14="http://schemas.microsoft.com/office/powerpoint/2010/main" val="699878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350" y="179388"/>
            <a:ext cx="2359025" cy="1768475"/>
          </a:xfrm>
        </p:spPr>
      </p:sp>
      <p:sp>
        <p:nvSpPr>
          <p:cNvPr id="3" name="Notizenplatzhalter 2"/>
          <p:cNvSpPr>
            <a:spLocks noGrp="1"/>
          </p:cNvSpPr>
          <p:nvPr>
            <p:ph type="body" idx="1"/>
          </p:nvPr>
        </p:nvSpPr>
        <p:spPr/>
        <p:txBody>
          <a:bodyPr/>
          <a:lstStyle/>
          <a:p>
            <a:r>
              <a:rPr lang="de-DE" b="0" dirty="0"/>
              <a:t>Aus der bereits erwähnten Umfrage auf dem Kirchentag in Berlin hat sich unter anderem auch folgende Umschreibung von Posaunenchor entwickelt:  </a:t>
            </a:r>
            <a:r>
              <a:rPr lang="de-DE" b="1" dirty="0"/>
              <a:t>Ein Posaunenchor ist gespielte Freude, tragende Freundschaft und die strahlende Liebe Gottes aus</a:t>
            </a:r>
          </a:p>
          <a:p>
            <a:r>
              <a:rPr lang="de-DE" b="1" dirty="0"/>
              <a:t>dem Flächengold </a:t>
            </a:r>
            <a:r>
              <a:rPr lang="de-DE" dirty="0"/>
              <a:t>– Im Posaunenchor beten Menschen mit ihrem Instrument – </a:t>
            </a:r>
            <a:r>
              <a:rPr lang="de-DE" b="1" dirty="0"/>
              <a:t>Ein Posaunenchor ist eine</a:t>
            </a:r>
          </a:p>
          <a:p>
            <a:r>
              <a:rPr lang="de-DE" b="1" dirty="0"/>
              <a:t>Gemeinschaft, die Gottes Wort mit ihren Tönen spürbar macht</a:t>
            </a:r>
            <a:r>
              <a:rPr lang="de-DE" dirty="0"/>
              <a:t> – Ein Posaunenchor ist Liebe in Tönen –</a:t>
            </a:r>
          </a:p>
          <a:p>
            <a:r>
              <a:rPr lang="de-DE" b="1" dirty="0"/>
              <a:t>Ein Posaunenchor ist eine gute Ergänzung und eine mobile Alternative zur Orgel “</a:t>
            </a:r>
          </a:p>
          <a:p>
            <a:endParaRPr lang="de-DE" dirty="0"/>
          </a:p>
          <a:p>
            <a:r>
              <a:rPr lang="de-DE" dirty="0"/>
              <a:t>Auf dem Deutschen Evangelischen Posaunentag in Dresden bildeten insgesamt 17 541 angemeldete Bläserinnen und Bläser den bis dahin größten Posaunenchor der Welt und übertrafen damit den Eintrag im </a:t>
            </a:r>
            <a:r>
              <a:rPr lang="de-DE" dirty="0" err="1"/>
              <a:t>Guiness</a:t>
            </a:r>
            <a:r>
              <a:rPr lang="de-DE" dirty="0"/>
              <a:t>-Buch der Rekorde aus</a:t>
            </a:r>
          </a:p>
          <a:p>
            <a:r>
              <a:rPr lang="de-DE" dirty="0"/>
              <a:t>dem Jahre 2008. </a:t>
            </a:r>
          </a:p>
          <a:p>
            <a:endParaRPr lang="de-DE" dirty="0"/>
          </a:p>
          <a:p>
            <a:r>
              <a:rPr lang="de-DE" dirty="0"/>
              <a:t>Die Deutsche UNESCO-Kommission hat Posaunenchöre im Dezember 2016 in das bundesweite Verzeichnis des immateriellen Kulturerbes aufgenommen. </a:t>
            </a:r>
          </a:p>
          <a:p>
            <a:endParaRPr lang="de-DE" dirty="0"/>
          </a:p>
        </p:txBody>
      </p:sp>
      <p:sp>
        <p:nvSpPr>
          <p:cNvPr id="4" name="Foliennummernplatzhalter 3"/>
          <p:cNvSpPr>
            <a:spLocks noGrp="1"/>
          </p:cNvSpPr>
          <p:nvPr>
            <p:ph type="sldNum" sz="quarter" idx="5"/>
          </p:nvPr>
        </p:nvSpPr>
        <p:spPr/>
        <p:txBody>
          <a:bodyPr/>
          <a:lstStyle/>
          <a:p>
            <a:r>
              <a:rPr lang="de-DE"/>
              <a:t>Folie Nr.: </a:t>
            </a:r>
            <a:fld id="{F589A428-6552-45EF-8BAE-D2B1545B59A3}" type="slidenum">
              <a:rPr lang="de-DE" smtClean="0"/>
              <a:pPr/>
              <a:t>5</a:t>
            </a:fld>
            <a:endParaRPr lang="de-DE" dirty="0"/>
          </a:p>
        </p:txBody>
      </p:sp>
    </p:spTree>
    <p:extLst>
      <p:ext uri="{BB962C8B-B14F-4D97-AF65-F5344CB8AC3E}">
        <p14:creationId xmlns:p14="http://schemas.microsoft.com/office/powerpoint/2010/main" val="2967070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350" y="179388"/>
            <a:ext cx="2359025" cy="1768475"/>
          </a:xfrm>
        </p:spPr>
      </p:sp>
      <p:sp>
        <p:nvSpPr>
          <p:cNvPr id="3" name="Notizenplatzhalter 2"/>
          <p:cNvSpPr>
            <a:spLocks noGrp="1"/>
          </p:cNvSpPr>
          <p:nvPr>
            <p:ph type="body" idx="1"/>
          </p:nvPr>
        </p:nvSpPr>
        <p:spPr/>
        <p:txBody>
          <a:bodyPr/>
          <a:lstStyle/>
          <a:p>
            <a:r>
              <a:rPr lang="de-DE" i="0" dirty="0"/>
              <a:t>Wer oder was ist</a:t>
            </a:r>
            <a:r>
              <a:rPr lang="de-DE" i="0" baseline="0" dirty="0"/>
              <a:t> nun die Badische Posaunenarbeit?</a:t>
            </a:r>
          </a:p>
          <a:p>
            <a:endParaRPr lang="de-DE" i="0" baseline="0" dirty="0"/>
          </a:p>
          <a:p>
            <a:r>
              <a:rPr lang="de-DE" i="0" dirty="0"/>
              <a:t>Eingangs hatte ich die</a:t>
            </a:r>
            <a:r>
              <a:rPr lang="de-DE" i="0" baseline="0" dirty="0"/>
              <a:t> Badische Posaunenarbeit definiert</a:t>
            </a:r>
          </a:p>
          <a:p>
            <a:r>
              <a:rPr lang="de-DE" i="0" baseline="0" dirty="0"/>
              <a:t>als den freiwilligen Zusammenschluss nahezu aller Posaunenchöre, die im Gebiet der Evangelischen Kirche in Baden ihren Dienst tun.</a:t>
            </a:r>
          </a:p>
          <a:p>
            <a:r>
              <a:rPr lang="de-DE" i="0" baseline="0" dirty="0"/>
              <a:t>Aktuell sind dies etwa 280 Chöre von Wertheim bis Überlingen</a:t>
            </a:r>
          </a:p>
          <a:p>
            <a:r>
              <a:rPr lang="de-DE" i="0" baseline="0" dirty="0"/>
              <a:t>Die rund 5500 ehrenamtlichen Bläserinnen und Bläser, Chorleiterinnen, Chorleiter und Obleute werden von drei hauptamtlichen Mitarbeitern der Landeskirche betreut, den beiden Landesposaunenwarten und dem Leiter der Geschäftsstelle</a:t>
            </a:r>
          </a:p>
          <a:p>
            <a:r>
              <a:rPr lang="de-DE" i="0" baseline="0" dirty="0"/>
              <a:t>Die Badische Posaunenarbeit ist Mitglied im „Evangelischen Posaunendienst in Deutschland e.V.“, abgekürzt </a:t>
            </a:r>
            <a:r>
              <a:rPr lang="de-DE" i="0" baseline="0" dirty="0" err="1"/>
              <a:t>EPiD</a:t>
            </a:r>
            <a:r>
              <a:rPr lang="de-DE" i="0" baseline="0" dirty="0"/>
              <a:t>, einem Verein der Evangelischen Kirche in Deutschland</a:t>
            </a:r>
          </a:p>
          <a:p>
            <a:r>
              <a:rPr lang="de-DE" i="0" dirty="0"/>
              <a:t>und i</a:t>
            </a:r>
            <a:r>
              <a:rPr lang="de-DE" i="0" baseline="0" dirty="0"/>
              <a:t>m Landesmusikrat </a:t>
            </a:r>
            <a:r>
              <a:rPr lang="de-DE" i="0" dirty="0"/>
              <a:t>Baden-Württemberg e.V.,</a:t>
            </a:r>
            <a:r>
              <a:rPr lang="de-DE" i="0" baseline="0" dirty="0"/>
              <a:t> der</a:t>
            </a:r>
            <a:r>
              <a:rPr lang="de-DE" i="0" dirty="0"/>
              <a:t> Dachorganisation der Verbände und Institutionen im Bereich der Musik im Land Baden-Württemberg</a:t>
            </a:r>
            <a:endParaRPr lang="de-DE" i="0" baseline="0" dirty="0"/>
          </a:p>
          <a:p>
            <a:r>
              <a:rPr lang="de-DE" i="0" baseline="0" dirty="0"/>
              <a:t>An dieser Stelle sei auch die gute Zusammenarbeit mit den katholischen Kirchengemeinden in ganz Baden erlaubt, die aus ihrer Tradition heraus üblicherweise keine eigenen Posaunenchöre </a:t>
            </a:r>
            <a:r>
              <a:rPr lang="de-DE" i="0" dirty="0"/>
              <a:t>unterhalten</a:t>
            </a:r>
            <a:r>
              <a:rPr lang="de-DE" i="0" baseline="0" dirty="0"/>
              <a:t>.</a:t>
            </a:r>
            <a:endParaRPr lang="de-DE" i="0" dirty="0"/>
          </a:p>
        </p:txBody>
      </p:sp>
      <p:sp>
        <p:nvSpPr>
          <p:cNvPr id="4" name="Foliennummernplatzhalter 3"/>
          <p:cNvSpPr>
            <a:spLocks noGrp="1"/>
          </p:cNvSpPr>
          <p:nvPr>
            <p:ph type="sldNum" sz="quarter" idx="10"/>
          </p:nvPr>
        </p:nvSpPr>
        <p:spPr/>
        <p:txBody>
          <a:bodyPr/>
          <a:lstStyle/>
          <a:p>
            <a:fld id="{F589A428-6552-45EF-8BAE-D2B1545B59A3}" type="slidenum">
              <a:rPr lang="de-DE" smtClean="0"/>
              <a:t>6</a:t>
            </a:fld>
            <a:endParaRPr lang="de-DE"/>
          </a:p>
        </p:txBody>
      </p:sp>
    </p:spTree>
    <p:extLst>
      <p:ext uri="{BB962C8B-B14F-4D97-AF65-F5344CB8AC3E}">
        <p14:creationId xmlns:p14="http://schemas.microsoft.com/office/powerpoint/2010/main" val="2155537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0" dirty="0"/>
              <a:t>Die</a:t>
            </a:r>
            <a:r>
              <a:rPr lang="de-DE" i="0" baseline="0" dirty="0"/>
              <a:t> Badische Posaunenarbeit bietet ihren Mitgliedschören ein umfangreiches Angebot, das im Wesentlichen von den nur drei Hauptamtlichen getragen wird. Dazu gehört die Bereitstellung von Noten- und Instrumentenmaterial und allem Zubehör durch die Geschäftsstelle. Daneben die Beratung in allen Chorfragen telefonisch oder durch Besuche vor Ort. Die Verbesserung des </a:t>
            </a:r>
            <a:r>
              <a:rPr lang="de-DE" i="0" baseline="0" dirty="0" err="1"/>
              <a:t>bläserischen</a:t>
            </a:r>
            <a:r>
              <a:rPr lang="de-DE" i="0" baseline="0" dirty="0"/>
              <a:t> Könnens wird durch eine Vielzahl von Lehrgängen zur Aus- und Weiterbildung unterstützt.</a:t>
            </a:r>
          </a:p>
          <a:p>
            <a:r>
              <a:rPr lang="de-DE" i="0" baseline="0" dirty="0"/>
              <a:t> </a:t>
            </a:r>
          </a:p>
          <a:p>
            <a:pPr marL="342900" indent="-342900">
              <a:buFont typeface="Arial" pitchFamily="34" charset="0"/>
              <a:buChar char="•"/>
            </a:pPr>
            <a:r>
              <a:rPr lang="de-DE" i="0" dirty="0">
                <a:latin typeface="Calibri" pitchFamily="34" charset="0"/>
              </a:rPr>
              <a:t>Chorleiterlehrgänge</a:t>
            </a:r>
          </a:p>
          <a:p>
            <a:pPr marL="342900" indent="-342900">
              <a:buFont typeface="Arial" pitchFamily="34" charset="0"/>
              <a:buChar char="•"/>
            </a:pPr>
            <a:r>
              <a:rPr lang="de-DE" i="0" dirty="0">
                <a:latin typeface="Calibri" pitchFamily="34" charset="0"/>
              </a:rPr>
              <a:t>Anfängerausbilderlehrgang</a:t>
            </a:r>
          </a:p>
          <a:p>
            <a:pPr marL="342900" indent="-342900">
              <a:buFont typeface="Arial" pitchFamily="34" charset="0"/>
              <a:buChar char="•"/>
            </a:pPr>
            <a:r>
              <a:rPr lang="de-DE" i="0" dirty="0">
                <a:latin typeface="Calibri" pitchFamily="34" charset="0"/>
              </a:rPr>
              <a:t>Junges Blech</a:t>
            </a:r>
          </a:p>
          <a:p>
            <a:pPr marL="342900" indent="-342900">
              <a:buFont typeface="Arial" pitchFamily="34" charset="0"/>
              <a:buChar char="•"/>
            </a:pPr>
            <a:r>
              <a:rPr lang="de-DE" i="0" dirty="0">
                <a:latin typeface="Calibri" pitchFamily="34" charset="0"/>
              </a:rPr>
              <a:t>Tiefes und Hohes Blech</a:t>
            </a:r>
          </a:p>
          <a:p>
            <a:pPr marL="342900" indent="-342900">
              <a:buFont typeface="Arial" pitchFamily="34" charset="0"/>
              <a:buChar char="•"/>
            </a:pPr>
            <a:r>
              <a:rPr lang="de-DE" i="0" dirty="0">
                <a:latin typeface="Calibri" pitchFamily="34" charset="0"/>
              </a:rPr>
              <a:t>Swingendes Blech</a:t>
            </a:r>
          </a:p>
          <a:p>
            <a:pPr marL="342900" indent="-342900">
              <a:buFont typeface="Arial" pitchFamily="34" charset="0"/>
              <a:buChar char="•"/>
            </a:pPr>
            <a:r>
              <a:rPr lang="de-DE" i="0" dirty="0">
                <a:latin typeface="Calibri" pitchFamily="34" charset="0"/>
              </a:rPr>
              <a:t>Bläserlehrgang mit Einzelunterricht</a:t>
            </a:r>
          </a:p>
          <a:p>
            <a:pPr marL="342900" indent="-342900">
              <a:buFont typeface="Arial" pitchFamily="34" charset="0"/>
              <a:buChar char="•"/>
            </a:pPr>
            <a:r>
              <a:rPr lang="de-DE" i="0" dirty="0">
                <a:latin typeface="Calibri" pitchFamily="34" charset="0"/>
              </a:rPr>
              <a:t>Bläserlehrgang für erwachsene Anfänger</a:t>
            </a:r>
          </a:p>
        </p:txBody>
      </p:sp>
      <p:sp>
        <p:nvSpPr>
          <p:cNvPr id="4" name="Foliennummernplatzhalter 3"/>
          <p:cNvSpPr>
            <a:spLocks noGrp="1"/>
          </p:cNvSpPr>
          <p:nvPr>
            <p:ph type="sldNum" sz="quarter" idx="10"/>
          </p:nvPr>
        </p:nvSpPr>
        <p:spPr/>
        <p:txBody>
          <a:bodyPr/>
          <a:lstStyle/>
          <a:p>
            <a:fld id="{F589A428-6552-45EF-8BAE-D2B1545B59A3}" type="slidenum">
              <a:rPr lang="de-DE" smtClean="0"/>
              <a:t>7</a:t>
            </a:fld>
            <a:endParaRPr lang="de-DE"/>
          </a:p>
        </p:txBody>
      </p:sp>
    </p:spTree>
    <p:extLst>
      <p:ext uri="{BB962C8B-B14F-4D97-AF65-F5344CB8AC3E}">
        <p14:creationId xmlns:p14="http://schemas.microsoft.com/office/powerpoint/2010/main" val="2981669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0" dirty="0"/>
              <a:t>Ein weiteres wichtiges Anliegen der Posaunenarbeit ist</a:t>
            </a:r>
            <a:r>
              <a:rPr lang="de-DE" i="0" baseline="0" dirty="0"/>
              <a:t> die Stärkung der Gemeinschaft der Bläserinnen und Bläser, die ja einen erstaunlichen Querschnitt der Kirchengemeinde über alles Altersgruppen und über alle soziale Schichten hinweg abbildet. Besonders beliebt sind </a:t>
            </a:r>
            <a:r>
              <a:rPr lang="de-DE" i="0" dirty="0"/>
              <a:t>[</a:t>
            </a:r>
            <a:r>
              <a:rPr lang="de-DE" b="1" i="0" dirty="0">
                <a:effectLst>
                  <a:outerShdw blurRad="38100" dist="38100" dir="2700000" algn="tl">
                    <a:srgbClr val="000000">
                      <a:alpha val="43137"/>
                    </a:srgbClr>
                  </a:outerShdw>
                </a:effectLst>
              </a:rPr>
              <a:t>klick</a:t>
            </a:r>
            <a:r>
              <a:rPr lang="de-DE" i="0" dirty="0"/>
              <a:t>]</a:t>
            </a:r>
            <a:endParaRPr lang="de-DE" i="0" baseline="0" dirty="0"/>
          </a:p>
          <a:p>
            <a:pPr>
              <a:buFontTx/>
              <a:buChar char="-"/>
            </a:pPr>
            <a:r>
              <a:rPr lang="de-DE" i="0" dirty="0"/>
              <a:t>Familienfreizeiten [</a:t>
            </a:r>
            <a:r>
              <a:rPr lang="de-DE" b="1" i="0" dirty="0">
                <a:effectLst>
                  <a:outerShdw blurRad="38100" dist="38100" dir="2700000" algn="tl">
                    <a:srgbClr val="000000">
                      <a:alpha val="43137"/>
                    </a:srgbClr>
                  </a:outerShdw>
                </a:effectLst>
              </a:rPr>
              <a:t>klick</a:t>
            </a:r>
            <a:r>
              <a:rPr lang="de-DE" i="0" dirty="0"/>
              <a:t>]</a:t>
            </a:r>
            <a:endParaRPr lang="de-DE" i="0" baseline="0" dirty="0"/>
          </a:p>
          <a:p>
            <a:pPr>
              <a:buFontTx/>
              <a:buChar char="-"/>
            </a:pPr>
            <a:r>
              <a:rPr lang="de-DE" i="0" dirty="0"/>
              <a:t>Jugendfreizeiten [</a:t>
            </a:r>
            <a:r>
              <a:rPr lang="de-DE" b="1" i="0" dirty="0">
                <a:effectLst>
                  <a:outerShdw blurRad="38100" dist="38100" dir="2700000" algn="tl">
                    <a:srgbClr val="000000">
                      <a:alpha val="43137"/>
                    </a:srgbClr>
                  </a:outerShdw>
                </a:effectLst>
              </a:rPr>
              <a:t>klick</a:t>
            </a:r>
            <a:r>
              <a:rPr lang="de-DE" i="0" dirty="0"/>
              <a:t>]</a:t>
            </a:r>
            <a:endParaRPr lang="de-DE" i="0" baseline="0" dirty="0"/>
          </a:p>
          <a:p>
            <a:pPr>
              <a:buFontTx/>
              <a:buChar char="-"/>
            </a:pPr>
            <a:r>
              <a:rPr lang="de-DE" i="0" baseline="0" dirty="0"/>
              <a:t>Motorradfreizeiten und die </a:t>
            </a:r>
            <a:r>
              <a:rPr lang="de-DE" i="0" dirty="0"/>
              <a:t>[</a:t>
            </a:r>
            <a:r>
              <a:rPr lang="de-DE" b="1" i="0" dirty="0">
                <a:effectLst>
                  <a:outerShdw blurRad="38100" dist="38100" dir="2700000" algn="tl">
                    <a:srgbClr val="000000">
                      <a:alpha val="43137"/>
                    </a:srgbClr>
                  </a:outerShdw>
                </a:effectLst>
              </a:rPr>
              <a:t>klick</a:t>
            </a:r>
            <a:r>
              <a:rPr lang="de-DE" i="0" dirty="0"/>
              <a:t>]</a:t>
            </a:r>
            <a:endParaRPr lang="de-DE" i="0" baseline="0" dirty="0"/>
          </a:p>
          <a:p>
            <a:pPr>
              <a:buFontTx/>
              <a:buChar char="-"/>
            </a:pPr>
            <a:r>
              <a:rPr lang="de-DE" i="0" baseline="0" dirty="0"/>
              <a:t>Studienfahrten z. B. nach Rom und Ungarn</a:t>
            </a:r>
          </a:p>
        </p:txBody>
      </p:sp>
      <p:sp>
        <p:nvSpPr>
          <p:cNvPr id="4" name="Foliennummernplatzhalter 3"/>
          <p:cNvSpPr>
            <a:spLocks noGrp="1"/>
          </p:cNvSpPr>
          <p:nvPr>
            <p:ph type="sldNum" sz="quarter" idx="10"/>
          </p:nvPr>
        </p:nvSpPr>
        <p:spPr/>
        <p:txBody>
          <a:bodyPr/>
          <a:lstStyle/>
          <a:p>
            <a:fld id="{F589A428-6552-45EF-8BAE-D2B1545B59A3}" type="slidenum">
              <a:rPr lang="de-DE" smtClean="0"/>
              <a:t>8</a:t>
            </a:fld>
            <a:endParaRPr lang="de-DE"/>
          </a:p>
        </p:txBody>
      </p:sp>
    </p:spTree>
    <p:extLst>
      <p:ext uri="{BB962C8B-B14F-4D97-AF65-F5344CB8AC3E}">
        <p14:creationId xmlns:p14="http://schemas.microsoft.com/office/powerpoint/2010/main" val="229862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eaLnBrk="1" fontAlgn="auto" hangingPunct="1">
              <a:spcAft>
                <a:spcPts val="0"/>
              </a:spcAft>
              <a:buFont typeface="Arial" pitchFamily="34" charset="0"/>
              <a:buNone/>
              <a:defRPr/>
            </a:pPr>
            <a:r>
              <a:rPr lang="de-DE" i="0" dirty="0">
                <a:solidFill>
                  <a:schemeClr val="tx1"/>
                </a:solidFill>
              </a:rPr>
              <a:t>Die Badische Posaunenarbeit hat 6 Auswahlensembles, die begabte und engagierte Bläserinnen und Bläser über den Posaunenchor hinaus fordern und fördern.</a:t>
            </a:r>
          </a:p>
          <a:p>
            <a:pPr>
              <a:defRPr/>
            </a:pPr>
            <a:r>
              <a:rPr lang="de-DE" i="0" dirty="0">
                <a:solidFill>
                  <a:schemeClr val="tx1"/>
                </a:solidFill>
              </a:rPr>
              <a:t>Sie sind gleichermaßen Aushängeschild und Innovationszirkel der Posaunenarbeit. Sie  finanzieren</a:t>
            </a:r>
            <a:r>
              <a:rPr lang="de-DE" i="0" dirty="0"/>
              <a:t> sich im wesentlichen selbst. [</a:t>
            </a:r>
            <a:r>
              <a:rPr lang="de-DE" b="1" i="0" dirty="0">
                <a:effectLst>
                  <a:outerShdw blurRad="38100" dist="38100" dir="2700000" algn="tl">
                    <a:srgbClr val="000000">
                      <a:alpha val="43137"/>
                    </a:srgbClr>
                  </a:outerShdw>
                </a:effectLst>
              </a:rPr>
              <a:t>klick</a:t>
            </a:r>
            <a:r>
              <a:rPr lang="de-DE" i="0" dirty="0"/>
              <a:t>]</a:t>
            </a:r>
            <a:endParaRPr lang="de-DE" i="0" dirty="0">
              <a:solidFill>
                <a:schemeClr val="tx1"/>
              </a:solidFill>
            </a:endParaRPr>
          </a:p>
          <a:p>
            <a:pPr marL="342900" indent="-342900">
              <a:buFont typeface="Arial" pitchFamily="34" charset="0"/>
              <a:buChar char="•"/>
            </a:pPr>
            <a:r>
              <a:rPr lang="de-DE" i="0" dirty="0">
                <a:latin typeface="Calibri" pitchFamily="34" charset="0"/>
              </a:rPr>
              <a:t>Jugendposaunenchor Nordbaden</a:t>
            </a:r>
          </a:p>
          <a:p>
            <a:pPr marL="342900" indent="-342900">
              <a:buFont typeface="Arial" pitchFamily="34" charset="0"/>
              <a:buChar char="•"/>
            </a:pPr>
            <a:r>
              <a:rPr lang="de-DE" i="0" dirty="0">
                <a:latin typeface="Calibri" pitchFamily="34" charset="0"/>
              </a:rPr>
              <a:t>Jugendposaunenchor Südbaden </a:t>
            </a:r>
            <a:r>
              <a:rPr lang="de-DE" i="0" dirty="0"/>
              <a:t>[</a:t>
            </a:r>
            <a:r>
              <a:rPr lang="de-DE" b="1" i="0" dirty="0">
                <a:effectLst>
                  <a:outerShdw blurRad="38100" dist="38100" dir="2700000" algn="tl">
                    <a:srgbClr val="000000">
                      <a:alpha val="43137"/>
                    </a:srgbClr>
                  </a:outerShdw>
                </a:effectLst>
              </a:rPr>
              <a:t>klick</a:t>
            </a:r>
            <a:r>
              <a:rPr lang="de-DE" i="0" dirty="0"/>
              <a:t>]</a:t>
            </a:r>
            <a:endParaRPr lang="de-DE" i="0" dirty="0">
              <a:latin typeface="Calibri" pitchFamily="34" charset="0"/>
            </a:endParaRPr>
          </a:p>
          <a:p>
            <a:pPr marL="342900" indent="-342900">
              <a:buFont typeface="Arial" pitchFamily="34" charset="0"/>
              <a:buChar char="•"/>
            </a:pPr>
            <a:r>
              <a:rPr lang="de-DE" i="0" dirty="0">
                <a:latin typeface="Calibri" pitchFamily="34" charset="0"/>
              </a:rPr>
              <a:t>Bläserkreis der Hochschule für</a:t>
            </a:r>
            <a:br>
              <a:rPr lang="de-DE" i="0" dirty="0">
                <a:latin typeface="Calibri" pitchFamily="34" charset="0"/>
              </a:rPr>
            </a:br>
            <a:r>
              <a:rPr lang="de-DE" i="0" dirty="0">
                <a:latin typeface="Calibri" pitchFamily="34" charset="0"/>
              </a:rPr>
              <a:t>Kirchenmusik Heidelberg der Evangelischen Landeskirche in Baden </a:t>
            </a:r>
            <a:r>
              <a:rPr lang="de-DE" i="0" dirty="0"/>
              <a:t>[</a:t>
            </a:r>
            <a:r>
              <a:rPr lang="de-DE" b="1" i="0" dirty="0">
                <a:effectLst>
                  <a:outerShdw blurRad="38100" dist="38100" dir="2700000" algn="tl">
                    <a:srgbClr val="000000">
                      <a:alpha val="43137"/>
                    </a:srgbClr>
                  </a:outerShdw>
                </a:effectLst>
              </a:rPr>
              <a:t>klick</a:t>
            </a:r>
            <a:r>
              <a:rPr lang="de-DE" i="0" dirty="0"/>
              <a:t>]</a:t>
            </a:r>
            <a:endParaRPr lang="de-DE" i="0" dirty="0">
              <a:latin typeface="Calibri" pitchFamily="34" charset="0"/>
            </a:endParaRPr>
          </a:p>
          <a:p>
            <a:pPr marL="342900" indent="-342900">
              <a:buFont typeface="Arial" pitchFamily="34" charset="0"/>
              <a:buChar char="•"/>
            </a:pPr>
            <a:r>
              <a:rPr lang="de-DE" i="0" dirty="0">
                <a:latin typeface="Calibri" pitchFamily="34" charset="0"/>
              </a:rPr>
              <a:t>Nordbadisches Blechbläserensemble</a:t>
            </a:r>
          </a:p>
          <a:p>
            <a:pPr marL="342900" indent="-342900">
              <a:buFont typeface="Arial" pitchFamily="34" charset="0"/>
              <a:buChar char="•"/>
            </a:pPr>
            <a:r>
              <a:rPr lang="de-DE" i="0" dirty="0">
                <a:latin typeface="Calibri" pitchFamily="34" charset="0"/>
              </a:rPr>
              <a:t>Mittelbadischer Bläserkreis</a:t>
            </a:r>
          </a:p>
          <a:p>
            <a:pPr marL="342900" indent="-342900">
              <a:buFont typeface="Arial" pitchFamily="34" charset="0"/>
              <a:buChar char="•"/>
            </a:pPr>
            <a:r>
              <a:rPr lang="de-DE" i="0" dirty="0">
                <a:latin typeface="Calibri" pitchFamily="34" charset="0"/>
              </a:rPr>
              <a:t>Südbadisches Blechbläserensemble</a:t>
            </a:r>
          </a:p>
          <a:p>
            <a:pPr marL="342900" indent="-342900">
              <a:buFont typeface="Arial" pitchFamily="34" charset="0"/>
              <a:buChar char="•"/>
            </a:pPr>
            <a:endParaRPr lang="de-DE" i="0" dirty="0">
              <a:solidFill>
                <a:schemeClr val="tx1"/>
              </a:solidFill>
              <a:latin typeface="Calibri" pitchFamily="34" charset="0"/>
            </a:endParaRPr>
          </a:p>
          <a:p>
            <a:pPr marL="342900" indent="-342900">
              <a:buFont typeface="Arial" pitchFamily="34" charset="0"/>
              <a:buNone/>
            </a:pPr>
            <a:r>
              <a:rPr lang="de-DE" i="0" dirty="0">
                <a:solidFill>
                  <a:schemeClr val="tx1"/>
                </a:solidFill>
              </a:rPr>
              <a:t>Die Auswahlensemble stehen unter</a:t>
            </a:r>
            <a:r>
              <a:rPr lang="de-DE" i="0" baseline="0" dirty="0">
                <a:solidFill>
                  <a:schemeClr val="tx1"/>
                </a:solidFill>
              </a:rPr>
              <a:t> der Leitung der Landesposaunenwarte.</a:t>
            </a:r>
            <a:endParaRPr lang="de-DE" i="0" dirty="0">
              <a:solidFill>
                <a:schemeClr val="tx1"/>
              </a:solidFill>
            </a:endParaRPr>
          </a:p>
        </p:txBody>
      </p:sp>
      <p:sp>
        <p:nvSpPr>
          <p:cNvPr id="4" name="Foliennummernplatzhalter 3"/>
          <p:cNvSpPr>
            <a:spLocks noGrp="1"/>
          </p:cNvSpPr>
          <p:nvPr>
            <p:ph type="sldNum" sz="quarter" idx="10"/>
          </p:nvPr>
        </p:nvSpPr>
        <p:spPr/>
        <p:txBody>
          <a:bodyPr/>
          <a:lstStyle/>
          <a:p>
            <a:fld id="{F589A428-6552-45EF-8BAE-D2B1545B59A3}" type="slidenum">
              <a:rPr lang="de-DE" smtClean="0"/>
              <a:t>9</a:t>
            </a:fld>
            <a:endParaRPr lang="de-DE"/>
          </a:p>
        </p:txBody>
      </p:sp>
    </p:spTree>
    <p:extLst>
      <p:ext uri="{BB962C8B-B14F-4D97-AF65-F5344CB8AC3E}">
        <p14:creationId xmlns:p14="http://schemas.microsoft.com/office/powerpoint/2010/main" val="3441709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7707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96287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74082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62092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24162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gi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gi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gi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2.gi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65000"/>
              </a:schemeClr>
            </a:gs>
          </a:gsLst>
          <a:lin ang="5400000" scaled="0"/>
          <a:tileRect/>
        </a:gradFill>
        <a:effectLst/>
      </p:bgPr>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12160" y="3717032"/>
            <a:ext cx="3096344" cy="3096344"/>
          </a:xfrm>
          <a:prstGeom prst="rect">
            <a:avLst/>
          </a:prstGeom>
        </p:spPr>
      </p:pic>
      <p:pic>
        <p:nvPicPr>
          <p:cNvPr id="8" name="Grafik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1520" y="260650"/>
            <a:ext cx="2880320" cy="619470"/>
          </a:xfrm>
          <a:prstGeom prst="rect">
            <a:avLst/>
          </a:prstGeom>
        </p:spPr>
      </p:pic>
      <p:sp>
        <p:nvSpPr>
          <p:cNvPr id="9" name="Titel 1"/>
          <p:cNvSpPr txBox="1">
            <a:spLocks/>
          </p:cNvSpPr>
          <p:nvPr userDrawn="1"/>
        </p:nvSpPr>
        <p:spPr>
          <a:xfrm>
            <a:off x="755576" y="1196752"/>
            <a:ext cx="7704856" cy="504056"/>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000" dirty="0">
                <a:latin typeface="Calibri" pitchFamily="34" charset="0"/>
              </a:rPr>
              <a:t>Die Badische Posaunenarbeit</a:t>
            </a:r>
          </a:p>
        </p:txBody>
      </p:sp>
      <p:sp>
        <p:nvSpPr>
          <p:cNvPr id="10" name="Textfeld 9"/>
          <p:cNvSpPr txBox="1"/>
          <p:nvPr userDrawn="1"/>
        </p:nvSpPr>
        <p:spPr>
          <a:xfrm>
            <a:off x="827584" y="1988840"/>
            <a:ext cx="1728192" cy="230832"/>
          </a:xfrm>
          <a:prstGeom prst="rect">
            <a:avLst/>
          </a:prstGeom>
          <a:noFill/>
          <a:ln>
            <a:solidFill>
              <a:schemeClr val="bg1">
                <a:lumMod val="50000"/>
              </a:schemeClr>
            </a:solidFill>
          </a:ln>
        </p:spPr>
        <p:txBody>
          <a:bodyPr wrap="square" rtlCol="0">
            <a:spAutoFit/>
          </a:bodyPr>
          <a:lstStyle/>
          <a:p>
            <a:r>
              <a:rPr lang="de-DE" sz="900" dirty="0">
                <a:solidFill>
                  <a:schemeClr val="bg1">
                    <a:lumMod val="50000"/>
                  </a:schemeClr>
                </a:solidFill>
                <a:latin typeface="Calibri" pitchFamily="34" charset="0"/>
              </a:rPr>
              <a:t>Geschichte der Posaunenchöre</a:t>
            </a:r>
          </a:p>
        </p:txBody>
      </p:sp>
      <p:sp>
        <p:nvSpPr>
          <p:cNvPr id="11" name="Textfeld 10"/>
          <p:cNvSpPr txBox="1"/>
          <p:nvPr userDrawn="1"/>
        </p:nvSpPr>
        <p:spPr>
          <a:xfrm>
            <a:off x="2560612" y="1988840"/>
            <a:ext cx="1435324" cy="230832"/>
          </a:xfrm>
          <a:prstGeom prst="rect">
            <a:avLst/>
          </a:prstGeom>
          <a:noFill/>
          <a:ln>
            <a:solidFill>
              <a:schemeClr val="bg1">
                <a:lumMod val="50000"/>
              </a:schemeClr>
            </a:solidFill>
          </a:ln>
        </p:spPr>
        <p:txBody>
          <a:bodyPr wrap="square" rtlCol="0">
            <a:spAutoFit/>
          </a:bodyPr>
          <a:lstStyle/>
          <a:p>
            <a:r>
              <a:rPr lang="de-DE" sz="900" dirty="0">
                <a:solidFill>
                  <a:schemeClr val="bg1">
                    <a:lumMod val="50000"/>
                  </a:schemeClr>
                </a:solidFill>
                <a:latin typeface="Calibri" pitchFamily="34" charset="0"/>
              </a:rPr>
              <a:t>Der Posaunenchor heute</a:t>
            </a:r>
          </a:p>
        </p:txBody>
      </p:sp>
      <p:sp>
        <p:nvSpPr>
          <p:cNvPr id="12" name="Textfeld 11"/>
          <p:cNvSpPr txBox="1"/>
          <p:nvPr userDrawn="1"/>
        </p:nvSpPr>
        <p:spPr>
          <a:xfrm>
            <a:off x="3995937" y="1988840"/>
            <a:ext cx="1584175" cy="230832"/>
          </a:xfrm>
          <a:prstGeom prst="rect">
            <a:avLst/>
          </a:prstGeom>
          <a:noFill/>
          <a:ln>
            <a:solidFill>
              <a:schemeClr val="bg1">
                <a:lumMod val="50000"/>
              </a:schemeClr>
            </a:solidFill>
          </a:ln>
        </p:spPr>
        <p:txBody>
          <a:bodyPr wrap="square" rtlCol="0">
            <a:spAutoFit/>
          </a:bodyPr>
          <a:lstStyle/>
          <a:p>
            <a:r>
              <a:rPr lang="de-DE" sz="900" dirty="0">
                <a:solidFill>
                  <a:schemeClr val="bg1">
                    <a:lumMod val="50000"/>
                  </a:schemeClr>
                </a:solidFill>
                <a:latin typeface="Calibri" pitchFamily="34" charset="0"/>
              </a:rPr>
              <a:t>Die Badische Posaunenarbeit</a:t>
            </a:r>
          </a:p>
        </p:txBody>
      </p:sp>
      <p:sp>
        <p:nvSpPr>
          <p:cNvPr id="13" name="Textfeld 12"/>
          <p:cNvSpPr txBox="1"/>
          <p:nvPr userDrawn="1"/>
        </p:nvSpPr>
        <p:spPr>
          <a:xfrm>
            <a:off x="5580112" y="1988840"/>
            <a:ext cx="2808312" cy="230832"/>
          </a:xfrm>
          <a:prstGeom prst="rect">
            <a:avLst/>
          </a:prstGeom>
          <a:noFill/>
          <a:ln>
            <a:solidFill>
              <a:schemeClr val="bg1">
                <a:lumMod val="50000"/>
              </a:schemeClr>
            </a:solidFill>
          </a:ln>
        </p:spPr>
        <p:txBody>
          <a:bodyPr wrap="square" rtlCol="0">
            <a:spAutoFit/>
          </a:bodyPr>
          <a:lstStyle/>
          <a:p>
            <a:r>
              <a:rPr lang="de-DE" sz="900" dirty="0">
                <a:solidFill>
                  <a:schemeClr val="bg1">
                    <a:lumMod val="50000"/>
                  </a:schemeClr>
                </a:solidFill>
                <a:latin typeface="Calibri" pitchFamily="34" charset="0"/>
              </a:rPr>
              <a:t>Förderverein und Stiftung Badische Posaunenarbeit</a:t>
            </a:r>
          </a:p>
        </p:txBody>
      </p:sp>
    </p:spTree>
    <p:extLst>
      <p:ext uri="{BB962C8B-B14F-4D97-AF65-F5344CB8AC3E}">
        <p14:creationId xmlns:p14="http://schemas.microsoft.com/office/powerpoint/2010/main" val="71094463"/>
      </p:ext>
    </p:extLst>
  </p:cSld>
  <p:clrMap bg1="lt1" tx1="dk1" bg2="lt2" tx2="dk2" accent1="accent1" accent2="accent2" accent3="accent3" accent4="accent4" accent5="accent5" accent6="accent6" hlink="hlink" folHlink="folHlink"/>
  <p:sldLayoutIdLst>
    <p:sldLayoutId id="2147483649" r:id="rId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100000">
              <a:schemeClr val="bg1">
                <a:lumMod val="65000"/>
              </a:schemeClr>
            </a:gs>
          </a:gsLst>
          <a:lin ang="5400000" scaled="0"/>
          <a:tileRect/>
        </a:gradFill>
        <a:effectLst/>
      </p:bgPr>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12160" y="3717032"/>
            <a:ext cx="3096344" cy="3096344"/>
          </a:xfrm>
          <a:prstGeom prst="rect">
            <a:avLst/>
          </a:prstGeom>
        </p:spPr>
      </p:pic>
      <p:pic>
        <p:nvPicPr>
          <p:cNvPr id="8" name="Grafik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1520" y="260650"/>
            <a:ext cx="2880320" cy="619470"/>
          </a:xfrm>
          <a:prstGeom prst="rect">
            <a:avLst/>
          </a:prstGeom>
        </p:spPr>
      </p:pic>
      <p:sp>
        <p:nvSpPr>
          <p:cNvPr id="9" name="Titel 1"/>
          <p:cNvSpPr txBox="1">
            <a:spLocks/>
          </p:cNvSpPr>
          <p:nvPr userDrawn="1"/>
        </p:nvSpPr>
        <p:spPr>
          <a:xfrm>
            <a:off x="755576" y="1196752"/>
            <a:ext cx="7704856" cy="504056"/>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000" dirty="0">
                <a:latin typeface="Calibri" pitchFamily="34" charset="0"/>
              </a:rPr>
              <a:t>Die Badische Posaunenarbeit</a:t>
            </a:r>
          </a:p>
        </p:txBody>
      </p:sp>
      <p:sp>
        <p:nvSpPr>
          <p:cNvPr id="14" name="Textfeld 13"/>
          <p:cNvSpPr txBox="1"/>
          <p:nvPr userDrawn="1"/>
        </p:nvSpPr>
        <p:spPr>
          <a:xfrm>
            <a:off x="827584" y="1988840"/>
            <a:ext cx="1728192" cy="230832"/>
          </a:xfrm>
          <a:prstGeom prst="rect">
            <a:avLst/>
          </a:prstGeom>
          <a:solidFill>
            <a:schemeClr val="bg1">
              <a:lumMod val="50000"/>
            </a:schemeClr>
          </a:solidFill>
          <a:ln>
            <a:solidFill>
              <a:schemeClr val="bg1">
                <a:lumMod val="50000"/>
              </a:schemeClr>
            </a:solidFill>
          </a:ln>
        </p:spPr>
        <p:txBody>
          <a:bodyPr wrap="square" rtlCol="0">
            <a:spAutoFit/>
          </a:bodyPr>
          <a:lstStyle/>
          <a:p>
            <a:r>
              <a:rPr lang="de-DE" sz="900" dirty="0">
                <a:solidFill>
                  <a:schemeClr val="bg1"/>
                </a:solidFill>
                <a:latin typeface="Calibri" pitchFamily="34" charset="0"/>
              </a:rPr>
              <a:t>Geschichte der Posaunenchöre</a:t>
            </a:r>
          </a:p>
        </p:txBody>
      </p:sp>
      <p:sp>
        <p:nvSpPr>
          <p:cNvPr id="15" name="Textfeld 14"/>
          <p:cNvSpPr txBox="1"/>
          <p:nvPr userDrawn="1"/>
        </p:nvSpPr>
        <p:spPr>
          <a:xfrm>
            <a:off x="2560612" y="1988840"/>
            <a:ext cx="1435324" cy="230832"/>
          </a:xfrm>
          <a:prstGeom prst="rect">
            <a:avLst/>
          </a:prstGeom>
          <a:noFill/>
          <a:ln>
            <a:solidFill>
              <a:schemeClr val="bg1">
                <a:lumMod val="50000"/>
              </a:schemeClr>
            </a:solidFill>
          </a:ln>
        </p:spPr>
        <p:txBody>
          <a:bodyPr wrap="square" rtlCol="0">
            <a:spAutoFit/>
          </a:bodyPr>
          <a:lstStyle/>
          <a:p>
            <a:r>
              <a:rPr lang="de-DE" sz="900" dirty="0">
                <a:solidFill>
                  <a:schemeClr val="bg1">
                    <a:lumMod val="50000"/>
                  </a:schemeClr>
                </a:solidFill>
                <a:latin typeface="Calibri" pitchFamily="34" charset="0"/>
              </a:rPr>
              <a:t>Der Posaunenchor heute</a:t>
            </a:r>
          </a:p>
        </p:txBody>
      </p:sp>
      <p:sp>
        <p:nvSpPr>
          <p:cNvPr id="16" name="Textfeld 15"/>
          <p:cNvSpPr txBox="1"/>
          <p:nvPr userDrawn="1"/>
        </p:nvSpPr>
        <p:spPr>
          <a:xfrm>
            <a:off x="3995937" y="1988840"/>
            <a:ext cx="1584176" cy="230832"/>
          </a:xfrm>
          <a:prstGeom prst="rect">
            <a:avLst/>
          </a:prstGeom>
          <a:noFill/>
          <a:ln>
            <a:solidFill>
              <a:schemeClr val="bg1">
                <a:lumMod val="50000"/>
              </a:schemeClr>
            </a:solidFill>
          </a:ln>
        </p:spPr>
        <p:txBody>
          <a:bodyPr wrap="square" rtlCol="0">
            <a:spAutoFit/>
          </a:bodyPr>
          <a:lstStyle/>
          <a:p>
            <a:r>
              <a:rPr lang="de-DE" sz="900" dirty="0">
                <a:solidFill>
                  <a:schemeClr val="bg1">
                    <a:lumMod val="50000"/>
                  </a:schemeClr>
                </a:solidFill>
                <a:latin typeface="Calibri" pitchFamily="34" charset="0"/>
              </a:rPr>
              <a:t>Die Badische Posaunenarbeit</a:t>
            </a:r>
          </a:p>
        </p:txBody>
      </p:sp>
      <p:sp>
        <p:nvSpPr>
          <p:cNvPr id="17" name="Textfeld 16"/>
          <p:cNvSpPr txBox="1"/>
          <p:nvPr userDrawn="1"/>
        </p:nvSpPr>
        <p:spPr>
          <a:xfrm>
            <a:off x="5580113" y="1988840"/>
            <a:ext cx="2808311" cy="230832"/>
          </a:xfrm>
          <a:prstGeom prst="rect">
            <a:avLst/>
          </a:prstGeom>
          <a:noFill/>
          <a:ln>
            <a:solidFill>
              <a:schemeClr val="bg1">
                <a:lumMod val="50000"/>
              </a:schemeClr>
            </a:solidFill>
          </a:ln>
        </p:spPr>
        <p:txBody>
          <a:bodyPr wrap="square" rtlCol="0">
            <a:spAutoFit/>
          </a:bodyPr>
          <a:lstStyle/>
          <a:p>
            <a:r>
              <a:rPr lang="de-DE" sz="900" dirty="0">
                <a:solidFill>
                  <a:schemeClr val="bg1">
                    <a:lumMod val="50000"/>
                  </a:schemeClr>
                </a:solidFill>
                <a:latin typeface="Calibri" pitchFamily="34" charset="0"/>
              </a:rPr>
              <a:t>Förderverein und Stiftung Badische Posaunenarbeit</a:t>
            </a:r>
          </a:p>
        </p:txBody>
      </p:sp>
    </p:spTree>
    <p:extLst>
      <p:ext uri="{BB962C8B-B14F-4D97-AF65-F5344CB8AC3E}">
        <p14:creationId xmlns:p14="http://schemas.microsoft.com/office/powerpoint/2010/main" val="3558663579"/>
      </p:ext>
    </p:extLst>
  </p:cSld>
  <p:clrMap bg1="lt1" tx1="dk1" bg2="lt2" tx2="dk2" accent1="accent1" accent2="accent2" accent3="accent3" accent4="accent4" accent5="accent5" accent6="accent6" hlink="hlink" folHlink="folHlink"/>
  <p:sldLayoutIdLst>
    <p:sldLayoutId id="2147483651" r:id="rId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100000">
              <a:schemeClr val="bg1">
                <a:lumMod val="65000"/>
              </a:schemeClr>
            </a:gs>
          </a:gsLst>
          <a:lin ang="5400000" scaled="0"/>
          <a:tileRect/>
        </a:gradFill>
        <a:effectLst/>
      </p:bgPr>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12160" y="3717032"/>
            <a:ext cx="3096344" cy="3096344"/>
          </a:xfrm>
          <a:prstGeom prst="rect">
            <a:avLst/>
          </a:prstGeom>
        </p:spPr>
      </p:pic>
      <p:pic>
        <p:nvPicPr>
          <p:cNvPr id="8" name="Grafik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1520" y="260650"/>
            <a:ext cx="2880320" cy="619470"/>
          </a:xfrm>
          <a:prstGeom prst="rect">
            <a:avLst/>
          </a:prstGeom>
        </p:spPr>
      </p:pic>
      <p:sp>
        <p:nvSpPr>
          <p:cNvPr id="9" name="Titel 1"/>
          <p:cNvSpPr txBox="1">
            <a:spLocks/>
          </p:cNvSpPr>
          <p:nvPr userDrawn="1"/>
        </p:nvSpPr>
        <p:spPr>
          <a:xfrm>
            <a:off x="755576" y="1196752"/>
            <a:ext cx="7704856" cy="504056"/>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000" dirty="0">
                <a:latin typeface="Calibri" pitchFamily="34" charset="0"/>
              </a:rPr>
              <a:t>Die Badische Posaunenarbeit</a:t>
            </a:r>
          </a:p>
        </p:txBody>
      </p:sp>
      <p:sp>
        <p:nvSpPr>
          <p:cNvPr id="10" name="Textfeld 9"/>
          <p:cNvSpPr txBox="1"/>
          <p:nvPr userDrawn="1"/>
        </p:nvSpPr>
        <p:spPr>
          <a:xfrm>
            <a:off x="827584" y="1988840"/>
            <a:ext cx="1728192" cy="230832"/>
          </a:xfrm>
          <a:prstGeom prst="rect">
            <a:avLst/>
          </a:prstGeom>
          <a:noFill/>
          <a:ln>
            <a:solidFill>
              <a:schemeClr val="bg1">
                <a:lumMod val="50000"/>
              </a:schemeClr>
            </a:solidFill>
          </a:ln>
        </p:spPr>
        <p:txBody>
          <a:bodyPr wrap="square" rtlCol="0">
            <a:spAutoFit/>
          </a:bodyPr>
          <a:lstStyle/>
          <a:p>
            <a:r>
              <a:rPr lang="de-DE" sz="900" dirty="0">
                <a:solidFill>
                  <a:schemeClr val="bg1">
                    <a:lumMod val="50000"/>
                  </a:schemeClr>
                </a:solidFill>
                <a:latin typeface="Calibri" pitchFamily="34" charset="0"/>
              </a:rPr>
              <a:t>Geschichte der Posaunenchöre</a:t>
            </a:r>
          </a:p>
        </p:txBody>
      </p:sp>
      <p:sp>
        <p:nvSpPr>
          <p:cNvPr id="11" name="Textfeld 10"/>
          <p:cNvSpPr txBox="1"/>
          <p:nvPr userDrawn="1"/>
        </p:nvSpPr>
        <p:spPr>
          <a:xfrm>
            <a:off x="2560612" y="1988840"/>
            <a:ext cx="1435324" cy="230832"/>
          </a:xfrm>
          <a:prstGeom prst="rect">
            <a:avLst/>
          </a:prstGeom>
          <a:solidFill>
            <a:schemeClr val="bg1">
              <a:lumMod val="50000"/>
            </a:schemeClr>
          </a:solidFill>
          <a:ln>
            <a:solidFill>
              <a:schemeClr val="bg1">
                <a:lumMod val="50000"/>
              </a:schemeClr>
            </a:solidFill>
          </a:ln>
        </p:spPr>
        <p:txBody>
          <a:bodyPr wrap="square" rtlCol="0">
            <a:spAutoFit/>
          </a:bodyPr>
          <a:lstStyle/>
          <a:p>
            <a:r>
              <a:rPr lang="de-DE" sz="900" dirty="0">
                <a:solidFill>
                  <a:schemeClr val="bg1"/>
                </a:solidFill>
                <a:latin typeface="Calibri" pitchFamily="34" charset="0"/>
              </a:rPr>
              <a:t>Der Posaunenchor heute</a:t>
            </a:r>
          </a:p>
        </p:txBody>
      </p:sp>
      <p:sp>
        <p:nvSpPr>
          <p:cNvPr id="12" name="Textfeld 11"/>
          <p:cNvSpPr txBox="1"/>
          <p:nvPr userDrawn="1"/>
        </p:nvSpPr>
        <p:spPr>
          <a:xfrm>
            <a:off x="3995937" y="1988840"/>
            <a:ext cx="1584176" cy="230832"/>
          </a:xfrm>
          <a:prstGeom prst="rect">
            <a:avLst/>
          </a:prstGeom>
          <a:noFill/>
          <a:ln>
            <a:solidFill>
              <a:schemeClr val="bg1">
                <a:lumMod val="50000"/>
              </a:schemeClr>
            </a:solidFill>
          </a:ln>
        </p:spPr>
        <p:txBody>
          <a:bodyPr wrap="square" rtlCol="0">
            <a:spAutoFit/>
          </a:bodyPr>
          <a:lstStyle/>
          <a:p>
            <a:r>
              <a:rPr lang="de-DE" sz="900" dirty="0">
                <a:solidFill>
                  <a:schemeClr val="bg1">
                    <a:lumMod val="50000"/>
                  </a:schemeClr>
                </a:solidFill>
                <a:latin typeface="Calibri" pitchFamily="34" charset="0"/>
              </a:rPr>
              <a:t>Die Badische Posaunenarbeit</a:t>
            </a:r>
          </a:p>
        </p:txBody>
      </p:sp>
      <p:sp>
        <p:nvSpPr>
          <p:cNvPr id="13" name="Textfeld 12"/>
          <p:cNvSpPr txBox="1"/>
          <p:nvPr userDrawn="1"/>
        </p:nvSpPr>
        <p:spPr>
          <a:xfrm>
            <a:off x="5580113" y="1988840"/>
            <a:ext cx="2808311" cy="230832"/>
          </a:xfrm>
          <a:prstGeom prst="rect">
            <a:avLst/>
          </a:prstGeom>
          <a:noFill/>
          <a:ln>
            <a:solidFill>
              <a:schemeClr val="bg1">
                <a:lumMod val="50000"/>
              </a:schemeClr>
            </a:solidFill>
          </a:ln>
        </p:spPr>
        <p:txBody>
          <a:bodyPr wrap="square" rtlCol="0">
            <a:spAutoFit/>
          </a:bodyPr>
          <a:lstStyle/>
          <a:p>
            <a:r>
              <a:rPr lang="de-DE" sz="900" dirty="0">
                <a:solidFill>
                  <a:schemeClr val="bg1">
                    <a:lumMod val="50000"/>
                  </a:schemeClr>
                </a:solidFill>
                <a:latin typeface="Calibri" pitchFamily="34" charset="0"/>
              </a:rPr>
              <a:t>Förderverein und Stiftung Badische Posaunenarbeit</a:t>
            </a:r>
          </a:p>
        </p:txBody>
      </p:sp>
    </p:spTree>
    <p:extLst>
      <p:ext uri="{BB962C8B-B14F-4D97-AF65-F5344CB8AC3E}">
        <p14:creationId xmlns:p14="http://schemas.microsoft.com/office/powerpoint/2010/main" val="1710814486"/>
      </p:ext>
    </p:extLst>
  </p:cSld>
  <p:clrMap bg1="lt1" tx1="dk1" bg2="lt2" tx2="dk2" accent1="accent1" accent2="accent2" accent3="accent3" accent4="accent4" accent5="accent5" accent6="accent6" hlink="hlink" folHlink="folHlink"/>
  <p:sldLayoutIdLst>
    <p:sldLayoutId id="2147483655" r:id="rId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100000">
              <a:schemeClr val="bg1">
                <a:lumMod val="65000"/>
              </a:schemeClr>
            </a:gs>
          </a:gsLst>
          <a:lin ang="5400000" scaled="0"/>
          <a:tileRect/>
        </a:gradFill>
        <a:effectLst/>
      </p:bgPr>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12160" y="3717032"/>
            <a:ext cx="3096344" cy="3096344"/>
          </a:xfrm>
          <a:prstGeom prst="rect">
            <a:avLst/>
          </a:prstGeom>
        </p:spPr>
      </p:pic>
      <p:pic>
        <p:nvPicPr>
          <p:cNvPr id="8" name="Grafik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1520" y="260650"/>
            <a:ext cx="2880320" cy="619470"/>
          </a:xfrm>
          <a:prstGeom prst="rect">
            <a:avLst/>
          </a:prstGeom>
        </p:spPr>
      </p:pic>
      <p:sp>
        <p:nvSpPr>
          <p:cNvPr id="9" name="Titel 1"/>
          <p:cNvSpPr txBox="1">
            <a:spLocks/>
          </p:cNvSpPr>
          <p:nvPr userDrawn="1"/>
        </p:nvSpPr>
        <p:spPr>
          <a:xfrm>
            <a:off x="755576" y="1196752"/>
            <a:ext cx="7704856" cy="504056"/>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000" dirty="0">
                <a:latin typeface="Calibri" pitchFamily="34" charset="0"/>
              </a:rPr>
              <a:t>Die Badische Posaunenarbeit</a:t>
            </a:r>
          </a:p>
        </p:txBody>
      </p:sp>
      <p:sp>
        <p:nvSpPr>
          <p:cNvPr id="18" name="Textfeld 17"/>
          <p:cNvSpPr txBox="1"/>
          <p:nvPr userDrawn="1"/>
        </p:nvSpPr>
        <p:spPr>
          <a:xfrm>
            <a:off x="827584" y="1988840"/>
            <a:ext cx="1728192" cy="230832"/>
          </a:xfrm>
          <a:prstGeom prst="rect">
            <a:avLst/>
          </a:prstGeom>
          <a:noFill/>
          <a:ln>
            <a:solidFill>
              <a:schemeClr val="bg1">
                <a:lumMod val="50000"/>
              </a:schemeClr>
            </a:solidFill>
          </a:ln>
        </p:spPr>
        <p:txBody>
          <a:bodyPr wrap="square" rtlCol="0">
            <a:spAutoFit/>
          </a:bodyPr>
          <a:lstStyle/>
          <a:p>
            <a:r>
              <a:rPr lang="de-DE" sz="900" dirty="0">
                <a:solidFill>
                  <a:schemeClr val="bg1">
                    <a:lumMod val="50000"/>
                  </a:schemeClr>
                </a:solidFill>
                <a:latin typeface="Calibri" pitchFamily="34" charset="0"/>
              </a:rPr>
              <a:t>Geschichte der Posaunenchöre</a:t>
            </a:r>
          </a:p>
        </p:txBody>
      </p:sp>
      <p:sp>
        <p:nvSpPr>
          <p:cNvPr id="19" name="Textfeld 18"/>
          <p:cNvSpPr txBox="1"/>
          <p:nvPr userDrawn="1"/>
        </p:nvSpPr>
        <p:spPr>
          <a:xfrm>
            <a:off x="2560612" y="1988840"/>
            <a:ext cx="1435324" cy="230832"/>
          </a:xfrm>
          <a:prstGeom prst="rect">
            <a:avLst/>
          </a:prstGeom>
          <a:noFill/>
          <a:ln>
            <a:solidFill>
              <a:schemeClr val="bg1">
                <a:lumMod val="50000"/>
              </a:schemeClr>
            </a:solidFill>
          </a:ln>
        </p:spPr>
        <p:txBody>
          <a:bodyPr wrap="square" rtlCol="0">
            <a:spAutoFit/>
          </a:bodyPr>
          <a:lstStyle/>
          <a:p>
            <a:r>
              <a:rPr lang="de-DE" sz="900" dirty="0">
                <a:solidFill>
                  <a:schemeClr val="bg1">
                    <a:lumMod val="50000"/>
                  </a:schemeClr>
                </a:solidFill>
                <a:latin typeface="Calibri" pitchFamily="34" charset="0"/>
              </a:rPr>
              <a:t>Der Posaunenchor heute</a:t>
            </a:r>
          </a:p>
        </p:txBody>
      </p:sp>
      <p:sp>
        <p:nvSpPr>
          <p:cNvPr id="20" name="Textfeld 19"/>
          <p:cNvSpPr txBox="1"/>
          <p:nvPr userDrawn="1"/>
        </p:nvSpPr>
        <p:spPr>
          <a:xfrm>
            <a:off x="3995937" y="1988840"/>
            <a:ext cx="1584176" cy="230832"/>
          </a:xfrm>
          <a:prstGeom prst="rect">
            <a:avLst/>
          </a:prstGeom>
          <a:solidFill>
            <a:schemeClr val="bg1">
              <a:lumMod val="50000"/>
            </a:schemeClr>
          </a:solidFill>
          <a:ln>
            <a:solidFill>
              <a:schemeClr val="bg1">
                <a:lumMod val="50000"/>
              </a:schemeClr>
            </a:solidFill>
          </a:ln>
        </p:spPr>
        <p:txBody>
          <a:bodyPr wrap="square" rtlCol="0">
            <a:spAutoFit/>
          </a:bodyPr>
          <a:lstStyle/>
          <a:p>
            <a:r>
              <a:rPr lang="de-DE" sz="900" dirty="0">
                <a:solidFill>
                  <a:schemeClr val="bg1"/>
                </a:solidFill>
                <a:latin typeface="Calibri" pitchFamily="34" charset="0"/>
              </a:rPr>
              <a:t>Die Badische Posaunenarbeit</a:t>
            </a:r>
          </a:p>
        </p:txBody>
      </p:sp>
      <p:sp>
        <p:nvSpPr>
          <p:cNvPr id="21" name="Textfeld 20"/>
          <p:cNvSpPr txBox="1"/>
          <p:nvPr userDrawn="1"/>
        </p:nvSpPr>
        <p:spPr>
          <a:xfrm>
            <a:off x="5580113" y="1988840"/>
            <a:ext cx="2808311" cy="230832"/>
          </a:xfrm>
          <a:prstGeom prst="rect">
            <a:avLst/>
          </a:prstGeom>
          <a:noFill/>
          <a:ln>
            <a:solidFill>
              <a:schemeClr val="bg1">
                <a:lumMod val="50000"/>
              </a:schemeClr>
            </a:solidFill>
          </a:ln>
        </p:spPr>
        <p:txBody>
          <a:bodyPr wrap="square" rtlCol="0">
            <a:spAutoFit/>
          </a:bodyPr>
          <a:lstStyle/>
          <a:p>
            <a:r>
              <a:rPr lang="de-DE" sz="900" dirty="0">
                <a:solidFill>
                  <a:schemeClr val="bg1">
                    <a:lumMod val="50000"/>
                  </a:schemeClr>
                </a:solidFill>
                <a:latin typeface="Calibri" pitchFamily="34" charset="0"/>
              </a:rPr>
              <a:t>Förderverein und Stiftung Badische Posaunenarbeit</a:t>
            </a:r>
          </a:p>
        </p:txBody>
      </p:sp>
    </p:spTree>
    <p:extLst>
      <p:ext uri="{BB962C8B-B14F-4D97-AF65-F5344CB8AC3E}">
        <p14:creationId xmlns:p14="http://schemas.microsoft.com/office/powerpoint/2010/main" val="1612769579"/>
      </p:ext>
    </p:extLst>
  </p:cSld>
  <p:clrMap bg1="lt1" tx1="dk1" bg2="lt2" tx2="dk2" accent1="accent1" accent2="accent2" accent3="accent3" accent4="accent4" accent5="accent5" accent6="accent6" hlink="hlink" folHlink="folHlink"/>
  <p:sldLayoutIdLst>
    <p:sldLayoutId id="2147483653" r:id="rId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100000">
              <a:schemeClr val="bg1">
                <a:lumMod val="65000"/>
              </a:schemeClr>
            </a:gs>
          </a:gsLst>
          <a:lin ang="5400000" scaled="0"/>
          <a:tileRect/>
        </a:gradFill>
        <a:effectLst/>
      </p:bgPr>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12160" y="3717032"/>
            <a:ext cx="3096344" cy="3096344"/>
          </a:xfrm>
          <a:prstGeom prst="rect">
            <a:avLst/>
          </a:prstGeom>
        </p:spPr>
      </p:pic>
      <p:pic>
        <p:nvPicPr>
          <p:cNvPr id="8" name="Grafik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1520" y="260650"/>
            <a:ext cx="2880320" cy="619470"/>
          </a:xfrm>
          <a:prstGeom prst="rect">
            <a:avLst/>
          </a:prstGeom>
        </p:spPr>
      </p:pic>
      <p:sp>
        <p:nvSpPr>
          <p:cNvPr id="9" name="Titel 1"/>
          <p:cNvSpPr txBox="1">
            <a:spLocks/>
          </p:cNvSpPr>
          <p:nvPr userDrawn="1"/>
        </p:nvSpPr>
        <p:spPr>
          <a:xfrm>
            <a:off x="755576" y="1196752"/>
            <a:ext cx="7704856" cy="504056"/>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000" dirty="0">
                <a:latin typeface="Calibri" pitchFamily="34" charset="0"/>
              </a:rPr>
              <a:t>Die Badische Posaunenarbeit</a:t>
            </a:r>
          </a:p>
        </p:txBody>
      </p:sp>
      <p:sp>
        <p:nvSpPr>
          <p:cNvPr id="10" name="Textfeld 9"/>
          <p:cNvSpPr txBox="1"/>
          <p:nvPr userDrawn="1"/>
        </p:nvSpPr>
        <p:spPr>
          <a:xfrm>
            <a:off x="827584" y="1988840"/>
            <a:ext cx="1728192" cy="230832"/>
          </a:xfrm>
          <a:prstGeom prst="rect">
            <a:avLst/>
          </a:prstGeom>
          <a:noFill/>
          <a:ln>
            <a:solidFill>
              <a:schemeClr val="bg1">
                <a:lumMod val="50000"/>
              </a:schemeClr>
            </a:solidFill>
          </a:ln>
        </p:spPr>
        <p:txBody>
          <a:bodyPr wrap="square" rtlCol="0">
            <a:spAutoFit/>
          </a:bodyPr>
          <a:lstStyle/>
          <a:p>
            <a:r>
              <a:rPr lang="de-DE" sz="900" dirty="0">
                <a:solidFill>
                  <a:schemeClr val="bg1">
                    <a:lumMod val="50000"/>
                  </a:schemeClr>
                </a:solidFill>
                <a:latin typeface="Calibri" pitchFamily="34" charset="0"/>
              </a:rPr>
              <a:t>Geschichte der Posaunenchöre</a:t>
            </a:r>
          </a:p>
        </p:txBody>
      </p:sp>
      <p:sp>
        <p:nvSpPr>
          <p:cNvPr id="11" name="Textfeld 10"/>
          <p:cNvSpPr txBox="1"/>
          <p:nvPr userDrawn="1"/>
        </p:nvSpPr>
        <p:spPr>
          <a:xfrm>
            <a:off x="2560612" y="1988840"/>
            <a:ext cx="1435324" cy="230832"/>
          </a:xfrm>
          <a:prstGeom prst="rect">
            <a:avLst/>
          </a:prstGeom>
          <a:noFill/>
          <a:ln>
            <a:solidFill>
              <a:schemeClr val="bg1">
                <a:lumMod val="50000"/>
              </a:schemeClr>
            </a:solidFill>
          </a:ln>
        </p:spPr>
        <p:txBody>
          <a:bodyPr wrap="square" rtlCol="0">
            <a:spAutoFit/>
          </a:bodyPr>
          <a:lstStyle/>
          <a:p>
            <a:r>
              <a:rPr lang="de-DE" sz="900" dirty="0">
                <a:solidFill>
                  <a:schemeClr val="bg1">
                    <a:lumMod val="50000"/>
                  </a:schemeClr>
                </a:solidFill>
                <a:latin typeface="Calibri" pitchFamily="34" charset="0"/>
              </a:rPr>
              <a:t>Der Posaunenchor heute</a:t>
            </a:r>
          </a:p>
        </p:txBody>
      </p:sp>
      <p:sp>
        <p:nvSpPr>
          <p:cNvPr id="12" name="Textfeld 11"/>
          <p:cNvSpPr txBox="1"/>
          <p:nvPr userDrawn="1"/>
        </p:nvSpPr>
        <p:spPr>
          <a:xfrm>
            <a:off x="3995937" y="1988840"/>
            <a:ext cx="1584176" cy="230832"/>
          </a:xfrm>
          <a:prstGeom prst="rect">
            <a:avLst/>
          </a:prstGeom>
          <a:noFill/>
          <a:ln>
            <a:solidFill>
              <a:schemeClr val="bg1">
                <a:lumMod val="50000"/>
              </a:schemeClr>
            </a:solidFill>
          </a:ln>
        </p:spPr>
        <p:txBody>
          <a:bodyPr wrap="square" rtlCol="0">
            <a:spAutoFit/>
          </a:bodyPr>
          <a:lstStyle/>
          <a:p>
            <a:r>
              <a:rPr lang="de-DE" sz="900" dirty="0">
                <a:solidFill>
                  <a:schemeClr val="bg1">
                    <a:lumMod val="50000"/>
                  </a:schemeClr>
                </a:solidFill>
                <a:latin typeface="Calibri" pitchFamily="34" charset="0"/>
              </a:rPr>
              <a:t>Die Badische Posaunenarbeit</a:t>
            </a:r>
          </a:p>
        </p:txBody>
      </p:sp>
      <p:sp>
        <p:nvSpPr>
          <p:cNvPr id="13" name="Textfeld 12"/>
          <p:cNvSpPr txBox="1"/>
          <p:nvPr userDrawn="1"/>
        </p:nvSpPr>
        <p:spPr>
          <a:xfrm>
            <a:off x="5580113" y="1988840"/>
            <a:ext cx="2808311" cy="230832"/>
          </a:xfrm>
          <a:prstGeom prst="rect">
            <a:avLst/>
          </a:prstGeom>
          <a:solidFill>
            <a:schemeClr val="bg1">
              <a:lumMod val="50000"/>
            </a:schemeClr>
          </a:solidFill>
          <a:ln>
            <a:solidFill>
              <a:schemeClr val="bg1">
                <a:lumMod val="50000"/>
              </a:schemeClr>
            </a:solidFill>
          </a:ln>
        </p:spPr>
        <p:txBody>
          <a:bodyPr wrap="square" rtlCol="0">
            <a:spAutoFit/>
          </a:bodyPr>
          <a:lstStyle/>
          <a:p>
            <a:r>
              <a:rPr lang="de-DE" sz="900" dirty="0">
                <a:solidFill>
                  <a:schemeClr val="bg1"/>
                </a:solidFill>
                <a:latin typeface="Calibri" pitchFamily="34" charset="0"/>
              </a:rPr>
              <a:t>Förderverein und Stiftung Badische Posaunenarbeit</a:t>
            </a:r>
          </a:p>
        </p:txBody>
      </p:sp>
    </p:spTree>
    <p:extLst>
      <p:ext uri="{BB962C8B-B14F-4D97-AF65-F5344CB8AC3E}">
        <p14:creationId xmlns:p14="http://schemas.microsoft.com/office/powerpoint/2010/main" val="3233816737"/>
      </p:ext>
    </p:extLst>
  </p:cSld>
  <p:clrMap bg1="lt1" tx1="dk1" bg2="lt2" tx2="dk2" accent1="accent1" accent2="accent2" accent3="accent3" accent4="accent4" accent5="accent5" accent6="accent6" hlink="hlink" folHlink="folHlink"/>
  <p:sldLayoutIdLst>
    <p:sldLayoutId id="2147483657" r:id="rId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wmf"/><Relationship Id="rId5" Type="http://schemas.openxmlformats.org/officeDocument/2006/relationships/image" Target="../media/image2.gif"/><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3.png"/><Relationship Id="rId2" Type="http://schemas.microsoft.com/office/2007/relationships/media" Target="../media/media1.wma"/><Relationship Id="rId1" Type="http://schemas.openxmlformats.org/officeDocument/2006/relationships/audio" Target="NULL" TargetMode="Externa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226" y="3750885"/>
            <a:ext cx="7208393" cy="1550323"/>
          </a:xfrm>
          <a:prstGeom prst="rect">
            <a:avLst/>
          </a:prstGeom>
        </p:spPr>
      </p:pic>
      <p:sp useBgFill="1">
        <p:nvSpPr>
          <p:cNvPr id="4" name="Textfeld 3"/>
          <p:cNvSpPr txBox="1"/>
          <p:nvPr/>
        </p:nvSpPr>
        <p:spPr>
          <a:xfrm>
            <a:off x="755576" y="1700808"/>
            <a:ext cx="7710558" cy="523220"/>
          </a:xfrm>
          <a:prstGeom prst="rect">
            <a:avLst/>
          </a:prstGeom>
        </p:spPr>
        <p:txBody>
          <a:bodyPr wrap="square" rtlCol="0">
            <a:spAutoFit/>
          </a:bodyPr>
          <a:lstStyle/>
          <a:p>
            <a:endParaRPr lang="de-DE" sz="1400" dirty="0">
              <a:latin typeface="Calibri" pitchFamily="34" charset="0"/>
            </a:endParaRPr>
          </a:p>
          <a:p>
            <a:endParaRPr lang="de-DE" sz="1400" dirty="0">
              <a:latin typeface="Calibri" pitchFamily="34" charset="0"/>
            </a:endParaRPr>
          </a:p>
        </p:txBody>
      </p:sp>
      <p:sp useBgFill="1">
        <p:nvSpPr>
          <p:cNvPr id="5" name="Rechteck 4"/>
          <p:cNvSpPr/>
          <p:nvPr/>
        </p:nvSpPr>
        <p:spPr>
          <a:xfrm>
            <a:off x="107504" y="188640"/>
            <a:ext cx="3312368" cy="8640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Trebuchet MS" pitchFamily="34" charset="0"/>
            </a:endParaRPr>
          </a:p>
        </p:txBody>
      </p:sp>
      <p:pic>
        <p:nvPicPr>
          <p:cNvPr id="6" name="Grafik 5">
            <a:extLst>
              <a:ext uri="{FF2B5EF4-FFF2-40B4-BE49-F238E27FC236}">
                <a16:creationId xmlns:a16="http://schemas.microsoft.com/office/drawing/2014/main" id="{8753B44F-B73C-4A10-BDAA-0FF8AB9F62F8}"/>
              </a:ext>
            </a:extLst>
          </p:cNvPr>
          <p:cNvPicPr>
            <a:picLocks noChangeAspect="1"/>
          </p:cNvPicPr>
          <p:nvPr/>
        </p:nvPicPr>
        <p:blipFill>
          <a:blip r:embed="rId4"/>
          <a:stretch>
            <a:fillRect/>
          </a:stretch>
        </p:blipFill>
        <p:spPr>
          <a:xfrm>
            <a:off x="5940152" y="2177981"/>
            <a:ext cx="3054361" cy="1572904"/>
          </a:xfrm>
          <a:prstGeom prst="rect">
            <a:avLst/>
          </a:prstGeom>
        </p:spPr>
      </p:pic>
    </p:spTree>
    <p:extLst>
      <p:ext uri="{BB962C8B-B14F-4D97-AF65-F5344CB8AC3E}">
        <p14:creationId xmlns:p14="http://schemas.microsoft.com/office/powerpoint/2010/main" val="1248442082"/>
      </p:ext>
    </p:extLst>
  </p:cSld>
  <p:clrMapOvr>
    <a:masterClrMapping/>
  </p:clrMapOvr>
  <p:transition spd="slow" advTm="1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436946"/>
            <a:ext cx="8300868" cy="3728357"/>
          </a:xfrm>
          <a:prstGeom prst="rect">
            <a:avLst/>
          </a:prstGeom>
        </p:spPr>
      </p:pic>
    </p:spTree>
    <p:extLst>
      <p:ext uri="{BB962C8B-B14F-4D97-AF65-F5344CB8AC3E}">
        <p14:creationId xmlns:p14="http://schemas.microsoft.com/office/powerpoint/2010/main" val="2673286923"/>
      </p:ext>
    </p:extLst>
  </p:cSld>
  <p:clrMapOvr>
    <a:masterClrMapping/>
  </p:clrMapOvr>
  <p:transition spd="slow" advClick="0"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27584" y="2471985"/>
            <a:ext cx="7560840" cy="3046988"/>
          </a:xfrm>
          <a:prstGeom prst="rect">
            <a:avLst/>
          </a:prstGeom>
          <a:noFill/>
        </p:spPr>
        <p:txBody>
          <a:bodyPr wrap="square" rtlCol="0">
            <a:spAutoFit/>
          </a:bodyPr>
          <a:lstStyle/>
          <a:p>
            <a:r>
              <a:rPr lang="de-DE" sz="2400" b="1" dirty="0">
                <a:latin typeface="Calibri" pitchFamily="34" charset="0"/>
              </a:rPr>
              <a:t>Förderverein Badische Posaunenarbeit</a:t>
            </a:r>
          </a:p>
          <a:p>
            <a:pPr marL="342900" indent="-342900">
              <a:buFont typeface="Arial" pitchFamily="34" charset="0"/>
              <a:buChar char="•"/>
            </a:pPr>
            <a:r>
              <a:rPr lang="de-DE" sz="2400" dirty="0">
                <a:latin typeface="Calibri" pitchFamily="34" charset="0"/>
              </a:rPr>
              <a:t>Bedeutung der Posaunenchöre einer breiten Öffentlichkeit bewusst machen</a:t>
            </a:r>
          </a:p>
          <a:p>
            <a:pPr marL="342900" indent="-342900">
              <a:buFont typeface="Arial" pitchFamily="34" charset="0"/>
              <a:buChar char="•"/>
            </a:pPr>
            <a:r>
              <a:rPr lang="de-DE" sz="2400" dirty="0">
                <a:latin typeface="Calibri" pitchFamily="34" charset="0"/>
              </a:rPr>
              <a:t>Familien, Kinder und Jugendliche gezielt unterstützen</a:t>
            </a:r>
          </a:p>
          <a:p>
            <a:pPr marL="342900" indent="-342900">
              <a:buFont typeface="Arial" pitchFamily="34" charset="0"/>
              <a:buChar char="•"/>
            </a:pPr>
            <a:r>
              <a:rPr lang="de-DE" sz="2400" dirty="0">
                <a:latin typeface="Calibri" pitchFamily="34" charset="0"/>
              </a:rPr>
              <a:t>zahlreiche Projekte zur Mitgliederwerbung und Anwerbung von Finanzmitteln</a:t>
            </a:r>
          </a:p>
          <a:p>
            <a:pPr marL="342900" indent="-342900">
              <a:buFont typeface="Arial" pitchFamily="34" charset="0"/>
              <a:buChar char="•"/>
            </a:pPr>
            <a:r>
              <a:rPr lang="de-DE" sz="2400" dirty="0">
                <a:latin typeface="Calibri" pitchFamily="34" charset="0"/>
              </a:rPr>
              <a:t>treuhänderische Verwaltung der </a:t>
            </a:r>
            <a:br>
              <a:rPr lang="de-DE" sz="2400" dirty="0">
                <a:latin typeface="Calibri" pitchFamily="34" charset="0"/>
              </a:rPr>
            </a:br>
            <a:r>
              <a:rPr lang="de-DE" sz="2400" dirty="0">
                <a:latin typeface="Calibri" pitchFamily="34" charset="0"/>
              </a:rPr>
              <a:t>Stiftung Badische Posaunenarbeit</a:t>
            </a: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5135223"/>
            <a:ext cx="3456384" cy="1552444"/>
          </a:xfrm>
          <a:prstGeom prst="rect">
            <a:avLst/>
          </a:prstGeom>
        </p:spPr>
      </p:pic>
    </p:spTree>
    <p:extLst>
      <p:ext uri="{BB962C8B-B14F-4D97-AF65-F5344CB8AC3E}">
        <p14:creationId xmlns:p14="http://schemas.microsoft.com/office/powerpoint/2010/main" val="1707709002"/>
      </p:ext>
    </p:extLst>
  </p:cSld>
  <p:clrMapOvr>
    <a:masterClrMapping/>
  </p:clrMapOvr>
  <p:transition spd="slow" advClick="0"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4797B54-40AF-4A69-8770-54AE9EA2625A}"/>
              </a:ext>
            </a:extLst>
          </p:cNvPr>
          <p:cNvPicPr>
            <a:picLocks noChangeAspect="1"/>
          </p:cNvPicPr>
          <p:nvPr/>
        </p:nvPicPr>
        <p:blipFill>
          <a:blip r:embed="rId3"/>
          <a:stretch>
            <a:fillRect/>
          </a:stretch>
        </p:blipFill>
        <p:spPr>
          <a:xfrm>
            <a:off x="5652120" y="2420888"/>
            <a:ext cx="3060457" cy="1572904"/>
          </a:xfrm>
          <a:prstGeom prst="rect">
            <a:avLst/>
          </a:prstGeom>
        </p:spPr>
      </p:pic>
      <p:pic>
        <p:nvPicPr>
          <p:cNvPr id="4" name="Grafik 3">
            <a:extLst>
              <a:ext uri="{FF2B5EF4-FFF2-40B4-BE49-F238E27FC236}">
                <a16:creationId xmlns:a16="http://schemas.microsoft.com/office/drawing/2014/main" id="{4BB52534-2046-4830-9E35-5F34BED294AF}"/>
              </a:ext>
            </a:extLst>
          </p:cNvPr>
          <p:cNvPicPr>
            <a:picLocks noChangeAspect="1"/>
          </p:cNvPicPr>
          <p:nvPr/>
        </p:nvPicPr>
        <p:blipFill>
          <a:blip r:embed="rId4"/>
          <a:stretch>
            <a:fillRect/>
          </a:stretch>
        </p:blipFill>
        <p:spPr>
          <a:xfrm>
            <a:off x="920353" y="3645024"/>
            <a:ext cx="7303294" cy="1572904"/>
          </a:xfrm>
          <a:prstGeom prst="rect">
            <a:avLst/>
          </a:prstGeom>
        </p:spPr>
      </p:pic>
    </p:spTree>
    <p:extLst>
      <p:ext uri="{BB962C8B-B14F-4D97-AF65-F5344CB8AC3E}">
        <p14:creationId xmlns:p14="http://schemas.microsoft.com/office/powerpoint/2010/main" val="267864040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04F3E92-C306-46E6-9A17-0DA5F21A0643}"/>
              </a:ext>
            </a:extLst>
          </p:cNvPr>
          <p:cNvSpPr txBox="1"/>
          <p:nvPr/>
        </p:nvSpPr>
        <p:spPr>
          <a:xfrm>
            <a:off x="971601" y="2564904"/>
            <a:ext cx="5256584" cy="3259097"/>
          </a:xfrm>
          <a:prstGeom prst="rect">
            <a:avLst/>
          </a:prstGeom>
          <a:noFill/>
        </p:spPr>
        <p:txBody>
          <a:bodyPr wrap="square" rtlCol="0">
            <a:spAutoFit/>
          </a:bodyPr>
          <a:lstStyle/>
          <a:p>
            <a:pPr>
              <a:lnSpc>
                <a:spcPct val="115000"/>
              </a:lnSpc>
              <a:spcAft>
                <a:spcPts val="10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„Der Förderverein Badische Posaunenarbeit will mit der Initiative zur Gründung einer Stiftung die in der Vereinssatzung genannte Förderung der Badischen Posaunenarbeit mit einem auf Langfristigkeit angelegten Konzept ergänzen. Das von den Gründungsstifter(inne)n eingebrachte und durch weitere Zustiftungen aufzubauende Stiftungskapital soll mittelfristig in substantieller Weise die bisher von der Landeskirche getragene Posaunenarbeit ergänzen.“ (Präambel der Satzung 2011)</a:t>
            </a:r>
          </a:p>
        </p:txBody>
      </p:sp>
      <p:pic>
        <p:nvPicPr>
          <p:cNvPr id="3" name="Grafik 2">
            <a:extLst>
              <a:ext uri="{FF2B5EF4-FFF2-40B4-BE49-F238E27FC236}">
                <a16:creationId xmlns:a16="http://schemas.microsoft.com/office/drawing/2014/main" id="{781374E2-F8FD-4678-8898-A601AB2EDE12}"/>
              </a:ext>
            </a:extLst>
          </p:cNvPr>
          <p:cNvPicPr>
            <a:picLocks noChangeAspect="1"/>
          </p:cNvPicPr>
          <p:nvPr/>
        </p:nvPicPr>
        <p:blipFill>
          <a:blip r:embed="rId3"/>
          <a:stretch>
            <a:fillRect/>
          </a:stretch>
        </p:blipFill>
        <p:spPr>
          <a:xfrm>
            <a:off x="6444208" y="2971187"/>
            <a:ext cx="1908212" cy="410970"/>
          </a:xfrm>
          <a:prstGeom prst="rect">
            <a:avLst/>
          </a:prstGeom>
        </p:spPr>
      </p:pic>
      <p:pic>
        <p:nvPicPr>
          <p:cNvPr id="4" name="Grafik 3">
            <a:extLst>
              <a:ext uri="{FF2B5EF4-FFF2-40B4-BE49-F238E27FC236}">
                <a16:creationId xmlns:a16="http://schemas.microsoft.com/office/drawing/2014/main" id="{0FB19782-B5DE-409F-A187-8E45CD5F9647}"/>
              </a:ext>
            </a:extLst>
          </p:cNvPr>
          <p:cNvPicPr>
            <a:picLocks noChangeAspect="1"/>
          </p:cNvPicPr>
          <p:nvPr/>
        </p:nvPicPr>
        <p:blipFill>
          <a:blip r:embed="rId4"/>
          <a:stretch>
            <a:fillRect/>
          </a:stretch>
        </p:blipFill>
        <p:spPr>
          <a:xfrm>
            <a:off x="7596336" y="2552645"/>
            <a:ext cx="936104" cy="497212"/>
          </a:xfrm>
          <a:prstGeom prst="rect">
            <a:avLst/>
          </a:prstGeom>
        </p:spPr>
      </p:pic>
    </p:spTree>
    <p:extLst>
      <p:ext uri="{BB962C8B-B14F-4D97-AF65-F5344CB8AC3E}">
        <p14:creationId xmlns:p14="http://schemas.microsoft.com/office/powerpoint/2010/main" val="2650018001"/>
      </p:ext>
    </p:extLst>
  </p:cSld>
  <p:clrMapOvr>
    <a:masterClrMapping/>
  </p:clrMapOvr>
  <p:transition spd="slow" advClick="0" advTm="1000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04F3E92-C306-46E6-9A17-0DA5F21A0643}"/>
              </a:ext>
            </a:extLst>
          </p:cNvPr>
          <p:cNvSpPr txBox="1"/>
          <p:nvPr/>
        </p:nvSpPr>
        <p:spPr>
          <a:xfrm>
            <a:off x="971600" y="2587693"/>
            <a:ext cx="4933994" cy="3959802"/>
          </a:xfrm>
          <a:prstGeom prst="rect">
            <a:avLst/>
          </a:prstGeom>
          <a:noFill/>
        </p:spPr>
        <p:txBody>
          <a:bodyPr wrap="square" rtlCol="0">
            <a:spAutoFit/>
          </a:bodyPr>
          <a:lstStyle/>
          <a:p>
            <a:pPr marL="285750" indent="-285750">
              <a:lnSpc>
                <a:spcPct val="115000"/>
              </a:lnSpc>
              <a:spcAft>
                <a:spcPts val="1000"/>
              </a:spcAft>
              <a:buFont typeface="Arial" panose="020B0604020202020204" pitchFamily="34" charset="0"/>
              <a:buChar char="•"/>
            </a:pPr>
            <a:r>
              <a:rPr lang="de-DE" sz="1600" dirty="0">
                <a:effectLst/>
                <a:latin typeface="Calibri" panose="020F0502020204030204" pitchFamily="34" charset="0"/>
                <a:ea typeface="Calibri" panose="020F0502020204030204" pitchFamily="34" charset="0"/>
                <a:cs typeface="Times New Roman" panose="02020603050405020304" pitchFamily="18" charset="0"/>
              </a:rPr>
              <a:t>Gründungsbeschluss Mitgliederversammlung Förderverein Badische Posaunenarbeit </a:t>
            </a:r>
            <a:br>
              <a:rPr lang="de-DE" sz="1600" dirty="0">
                <a:effectLst/>
                <a:latin typeface="Calibri" panose="020F0502020204030204" pitchFamily="34" charset="0"/>
                <a:ea typeface="Calibri" panose="020F0502020204030204" pitchFamily="34" charset="0"/>
                <a:cs typeface="Times New Roman" panose="02020603050405020304" pitchFamily="18" charset="0"/>
              </a:rPr>
            </a:br>
            <a:r>
              <a:rPr lang="de-DE" sz="1600" dirty="0">
                <a:effectLst/>
                <a:latin typeface="Calibri" panose="020F0502020204030204" pitchFamily="34" charset="0"/>
                <a:ea typeface="Calibri" panose="020F0502020204030204" pitchFamily="34" charset="0"/>
                <a:cs typeface="Times New Roman" panose="02020603050405020304" pitchFamily="18" charset="0"/>
              </a:rPr>
              <a:t>9. April 2011</a:t>
            </a:r>
          </a:p>
          <a:p>
            <a:pPr marL="285750" indent="-285750">
              <a:lnSpc>
                <a:spcPct val="115000"/>
              </a:lnSpc>
              <a:spcAft>
                <a:spcPts val="1000"/>
              </a:spcAft>
              <a:buFont typeface="Arial" panose="020B0604020202020204" pitchFamily="34" charset="0"/>
              <a:buChar char="•"/>
            </a:pPr>
            <a:r>
              <a:rPr lang="de-DE" sz="1600" dirty="0">
                <a:latin typeface="Calibri" panose="020F0502020204030204" pitchFamily="34" charset="0"/>
                <a:ea typeface="Calibri" panose="020F0502020204030204" pitchFamily="34" charset="0"/>
                <a:cs typeface="Times New Roman" panose="02020603050405020304" pitchFamily="18" charset="0"/>
              </a:rPr>
              <a:t>(unselbständige) Treuhandstiftung des Fördervereins Badische Posaunenarbeit (geschäftsführend)</a:t>
            </a:r>
          </a:p>
          <a:p>
            <a:pPr marL="285750" indent="-285750">
              <a:lnSpc>
                <a:spcPct val="115000"/>
              </a:lnSpc>
              <a:spcAft>
                <a:spcPts val="1000"/>
              </a:spcAft>
              <a:buFont typeface="Arial" panose="020B0604020202020204" pitchFamily="34" charset="0"/>
              <a:buChar char="•"/>
            </a:pPr>
            <a:r>
              <a:rPr lang="de-DE" sz="1600" dirty="0">
                <a:effectLst/>
                <a:latin typeface="Calibri" panose="020F0502020204030204" pitchFamily="34" charset="0"/>
                <a:ea typeface="Calibri" panose="020F0502020204030204" pitchFamily="34" charset="0"/>
                <a:cs typeface="Times New Roman" panose="02020603050405020304" pitchFamily="18" charset="0"/>
              </a:rPr>
              <a:t>Erste Kuratoriumssitzung 30. Mai 2011</a:t>
            </a:r>
          </a:p>
          <a:p>
            <a:pPr marL="285750" indent="-285750">
              <a:lnSpc>
                <a:spcPct val="115000"/>
              </a:lnSpc>
              <a:spcAft>
                <a:spcPts val="1000"/>
              </a:spcAft>
              <a:buFont typeface="Arial" panose="020B0604020202020204" pitchFamily="34" charset="0"/>
              <a:buChar char="•"/>
            </a:pPr>
            <a:r>
              <a:rPr lang="de-DE" sz="1600" dirty="0">
                <a:effectLst/>
                <a:latin typeface="Calibri" panose="020F0502020204030204" pitchFamily="34" charset="0"/>
                <a:ea typeface="Calibri" panose="020F0502020204030204" pitchFamily="34" charset="0"/>
                <a:cs typeface="Times New Roman" panose="02020603050405020304" pitchFamily="18" charset="0"/>
              </a:rPr>
              <a:t>Kapital rd. 200.000 EUR (per 31.12.2020)</a:t>
            </a:r>
          </a:p>
          <a:p>
            <a:pPr marL="285750" indent="-285750">
              <a:lnSpc>
                <a:spcPct val="115000"/>
              </a:lnSpc>
              <a:spcAft>
                <a:spcPts val="1000"/>
              </a:spcAft>
              <a:buFont typeface="Arial" panose="020B0604020202020204" pitchFamily="34" charset="0"/>
              <a:buChar char="•"/>
            </a:pPr>
            <a:r>
              <a:rPr lang="de-DE" sz="1600" dirty="0">
                <a:latin typeface="Calibri" panose="020F0502020204030204" pitchFamily="34" charset="0"/>
                <a:ea typeface="Calibri" panose="020F0502020204030204" pitchFamily="34" charset="0"/>
                <a:cs typeface="Times New Roman" panose="02020603050405020304" pitchFamily="18" charset="0"/>
              </a:rPr>
              <a:t>Aktuell fünf Förderprogramme </a:t>
            </a:r>
            <a:br>
              <a:rPr lang="de-DE" sz="1600" dirty="0">
                <a:latin typeface="Calibri" panose="020F0502020204030204" pitchFamily="34" charset="0"/>
                <a:ea typeface="Calibri" panose="020F0502020204030204" pitchFamily="34" charset="0"/>
                <a:cs typeface="Times New Roman" panose="02020603050405020304" pitchFamily="18" charset="0"/>
              </a:rPr>
            </a:br>
            <a:r>
              <a:rPr lang="de-DE" sz="1600" dirty="0">
                <a:latin typeface="Calibri" panose="020F0502020204030204" pitchFamily="34" charset="0"/>
                <a:ea typeface="Calibri" panose="020F0502020204030204" pitchFamily="34" charset="0"/>
                <a:cs typeface="Times New Roman" panose="02020603050405020304" pitchFamily="18" charset="0"/>
              </a:rPr>
              <a:t>(gesamt ca. 30.000 EUR verfügbar)</a:t>
            </a:r>
          </a:p>
          <a:p>
            <a:pPr marL="285750" indent="-285750">
              <a:lnSpc>
                <a:spcPct val="115000"/>
              </a:lnSpc>
              <a:spcAft>
                <a:spcPts val="1000"/>
              </a:spcAft>
              <a:buFont typeface="Arial" panose="020B0604020202020204" pitchFamily="34" charset="0"/>
              <a:buChar char="•"/>
            </a:pPr>
            <a:r>
              <a:rPr lang="de-DE" sz="1600" dirty="0">
                <a:latin typeface="Calibri" panose="020F0502020204030204" pitchFamily="34" charset="0"/>
                <a:ea typeface="Calibri" panose="020F0502020204030204" pitchFamily="34" charset="0"/>
                <a:cs typeface="Times New Roman" panose="02020603050405020304" pitchFamily="18" charset="0"/>
              </a:rPr>
              <a:t>2017 ausgezeichnet mit Evangelischer Stiftungspreis</a:t>
            </a:r>
          </a:p>
          <a:p>
            <a:pPr marL="285750" indent="-285750">
              <a:lnSpc>
                <a:spcPct val="115000"/>
              </a:lnSpc>
              <a:spcAft>
                <a:spcPts val="1000"/>
              </a:spcAft>
              <a:buFont typeface="Arial" panose="020B0604020202020204" pitchFamily="34" charset="0"/>
              <a:buChar char="•"/>
            </a:pPr>
            <a:r>
              <a:rPr lang="de-DE" sz="1600" dirty="0">
                <a:latin typeface="Calibri" panose="020F0502020204030204" pitchFamily="34" charset="0"/>
                <a:ea typeface="Calibri" panose="020F0502020204030204" pitchFamily="34" charset="0"/>
                <a:cs typeface="Times New Roman" panose="02020603050405020304" pitchFamily="18" charset="0"/>
              </a:rPr>
              <a:t>2020 ausgezeichnet mit Badischen Kirchenmusikpreis</a:t>
            </a:r>
          </a:p>
        </p:txBody>
      </p:sp>
      <p:pic>
        <p:nvPicPr>
          <p:cNvPr id="3" name="Grafik 2">
            <a:extLst>
              <a:ext uri="{FF2B5EF4-FFF2-40B4-BE49-F238E27FC236}">
                <a16:creationId xmlns:a16="http://schemas.microsoft.com/office/drawing/2014/main" id="{781374E2-F8FD-4678-8898-A601AB2EDE12}"/>
              </a:ext>
            </a:extLst>
          </p:cNvPr>
          <p:cNvPicPr>
            <a:picLocks noChangeAspect="1"/>
          </p:cNvPicPr>
          <p:nvPr/>
        </p:nvPicPr>
        <p:blipFill>
          <a:blip r:embed="rId3"/>
          <a:stretch>
            <a:fillRect/>
          </a:stretch>
        </p:blipFill>
        <p:spPr>
          <a:xfrm>
            <a:off x="6444208" y="2971187"/>
            <a:ext cx="1908212" cy="410970"/>
          </a:xfrm>
          <a:prstGeom prst="rect">
            <a:avLst/>
          </a:prstGeom>
        </p:spPr>
      </p:pic>
      <p:pic>
        <p:nvPicPr>
          <p:cNvPr id="4" name="Grafik 3">
            <a:extLst>
              <a:ext uri="{FF2B5EF4-FFF2-40B4-BE49-F238E27FC236}">
                <a16:creationId xmlns:a16="http://schemas.microsoft.com/office/drawing/2014/main" id="{0FB19782-B5DE-409F-A187-8E45CD5F9647}"/>
              </a:ext>
            </a:extLst>
          </p:cNvPr>
          <p:cNvPicPr>
            <a:picLocks noChangeAspect="1"/>
          </p:cNvPicPr>
          <p:nvPr/>
        </p:nvPicPr>
        <p:blipFill>
          <a:blip r:embed="rId4"/>
          <a:stretch>
            <a:fillRect/>
          </a:stretch>
        </p:blipFill>
        <p:spPr>
          <a:xfrm>
            <a:off x="7740352" y="2629139"/>
            <a:ext cx="792088" cy="420718"/>
          </a:xfrm>
          <a:prstGeom prst="rect">
            <a:avLst/>
          </a:prstGeom>
        </p:spPr>
      </p:pic>
    </p:spTree>
    <p:extLst>
      <p:ext uri="{BB962C8B-B14F-4D97-AF65-F5344CB8AC3E}">
        <p14:creationId xmlns:p14="http://schemas.microsoft.com/office/powerpoint/2010/main" val="2881913434"/>
      </p:ext>
    </p:extLst>
  </p:cSld>
  <p:clrMapOvr>
    <a:masterClrMapping/>
  </p:clrMapOvr>
  <p:transition spd="slow" advClick="0" advTm="1500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0B81438-A677-459F-851A-6CB3511BAB6F}"/>
              </a:ext>
            </a:extLst>
          </p:cNvPr>
          <p:cNvPicPr>
            <a:picLocks noChangeAspect="1"/>
          </p:cNvPicPr>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1095635283"/>
      </p:ext>
    </p:extLst>
  </p:cSld>
  <p:clrMapOvr>
    <a:masterClrMapping/>
  </p:clrMapOvr>
  <p:transition spd="slow" advClick="0" advTm="500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04F3E92-C306-46E6-9A17-0DA5F21A0643}"/>
              </a:ext>
            </a:extLst>
          </p:cNvPr>
          <p:cNvSpPr txBox="1"/>
          <p:nvPr/>
        </p:nvSpPr>
        <p:spPr>
          <a:xfrm>
            <a:off x="971600" y="3078825"/>
            <a:ext cx="4824536" cy="4333750"/>
          </a:xfrm>
          <a:prstGeom prst="rect">
            <a:avLst/>
          </a:prstGeom>
          <a:noFill/>
        </p:spPr>
        <p:txBody>
          <a:bodyPr wrap="square" rtlCol="0">
            <a:spAutoFit/>
          </a:bodyPr>
          <a:lstStyle/>
          <a:p>
            <a:pPr marL="285750" indent="-285750">
              <a:lnSpc>
                <a:spcPct val="115000"/>
              </a:lnSpc>
              <a:spcAft>
                <a:spcPts val="1000"/>
              </a:spcAft>
              <a:buFont typeface="Arial" panose="020B0604020202020204" pitchFamily="34" charset="0"/>
              <a:buChar char="•"/>
            </a:pPr>
            <a:r>
              <a:rPr lang="de-DE" sz="1600" dirty="0">
                <a:effectLst/>
                <a:latin typeface="Calibri" panose="020F0502020204030204" pitchFamily="34" charset="0"/>
                <a:ea typeface="Calibri" panose="020F0502020204030204" pitchFamily="34" charset="0"/>
                <a:cs typeface="Times New Roman" panose="02020603050405020304" pitchFamily="18" charset="0"/>
              </a:rPr>
              <a:t>Bezirksbläserschulen</a:t>
            </a:r>
          </a:p>
          <a:p>
            <a:pPr marL="285750" indent="-285750">
              <a:lnSpc>
                <a:spcPct val="115000"/>
              </a:lnSpc>
              <a:spcAft>
                <a:spcPts val="1000"/>
              </a:spcAft>
              <a:buFont typeface="Arial" panose="020B0604020202020204" pitchFamily="34" charset="0"/>
              <a:buChar char="•"/>
            </a:pPr>
            <a:r>
              <a:rPr lang="de-DE" sz="1600" dirty="0">
                <a:latin typeface="Calibri" panose="020F0502020204030204" pitchFamily="34" charset="0"/>
                <a:ea typeface="Calibri" panose="020F0502020204030204" pitchFamily="34" charset="0"/>
                <a:cs typeface="Times New Roman" panose="02020603050405020304" pitchFamily="18" charset="0"/>
              </a:rPr>
              <a:t>Kostenübernahme für Beratungsleistungen</a:t>
            </a:r>
            <a:br>
              <a:rPr lang="de-DE" sz="1600" dirty="0">
                <a:latin typeface="Calibri" panose="020F0502020204030204" pitchFamily="34" charset="0"/>
                <a:ea typeface="Calibri" panose="020F0502020204030204" pitchFamily="34" charset="0"/>
                <a:cs typeface="Times New Roman" panose="02020603050405020304" pitchFamily="18" charset="0"/>
              </a:rPr>
            </a:br>
            <a:r>
              <a:rPr lang="de-DE" sz="1600" dirty="0">
                <a:latin typeface="Calibri" panose="020F0502020204030204" pitchFamily="34" charset="0"/>
                <a:ea typeface="Calibri" panose="020F0502020204030204" pitchFamily="34" charset="0"/>
                <a:cs typeface="Times New Roman" panose="02020603050405020304" pitchFamily="18" charset="0"/>
              </a:rPr>
              <a:t>Leitende, Gruppen, Chöre der Posaunenarbeit</a:t>
            </a:r>
          </a:p>
          <a:p>
            <a:pPr marL="285750" indent="-285750">
              <a:lnSpc>
                <a:spcPct val="115000"/>
              </a:lnSpc>
              <a:spcAft>
                <a:spcPts val="1000"/>
              </a:spcAft>
              <a:buFont typeface="Arial" panose="020B0604020202020204" pitchFamily="34" charset="0"/>
              <a:buChar char="•"/>
            </a:pPr>
            <a:r>
              <a:rPr lang="de-DE" sz="1600" dirty="0">
                <a:latin typeface="Calibri" panose="020F0502020204030204" pitchFamily="34" charset="0"/>
                <a:ea typeface="Calibri" panose="020F0502020204030204" pitchFamily="34" charset="0"/>
                <a:cs typeface="Times New Roman" panose="02020603050405020304" pitchFamily="18" charset="0"/>
              </a:rPr>
              <a:t>Kostenübernahme für Stiftungskonzerte</a:t>
            </a:r>
            <a:br>
              <a:rPr lang="de-DE" sz="1600" dirty="0">
                <a:latin typeface="Calibri" panose="020F0502020204030204" pitchFamily="34" charset="0"/>
                <a:ea typeface="Calibri" panose="020F0502020204030204" pitchFamily="34" charset="0"/>
                <a:cs typeface="Times New Roman" panose="02020603050405020304" pitchFamily="18" charset="0"/>
              </a:rPr>
            </a:br>
            <a:r>
              <a:rPr lang="de-DE" sz="1400" dirty="0">
                <a:latin typeface="Calibri" panose="020F0502020204030204" pitchFamily="34" charset="0"/>
                <a:ea typeface="Calibri" panose="020F0502020204030204" pitchFamily="34" charset="0"/>
                <a:cs typeface="Times New Roman" panose="02020603050405020304" pitchFamily="18" charset="0"/>
              </a:rPr>
              <a:t>(Konzerte, deren Überschüsse und Kollekte in den Kapitalstock der Stiftung fließen)</a:t>
            </a:r>
          </a:p>
          <a:p>
            <a:pPr marL="285750" indent="-285750">
              <a:lnSpc>
                <a:spcPct val="115000"/>
              </a:lnSpc>
              <a:spcAft>
                <a:spcPts val="1000"/>
              </a:spcAft>
              <a:buFont typeface="Arial" panose="020B0604020202020204" pitchFamily="34" charset="0"/>
              <a:buChar char="•"/>
            </a:pPr>
            <a:r>
              <a:rPr lang="de-DE" sz="1600" dirty="0">
                <a:latin typeface="Calibri" panose="020F0502020204030204" pitchFamily="34" charset="0"/>
                <a:ea typeface="Calibri" panose="020F0502020204030204" pitchFamily="34" charset="0"/>
                <a:cs typeface="Times New Roman" panose="02020603050405020304" pitchFamily="18" charset="0"/>
              </a:rPr>
              <a:t>Instrumentenzuschüsse für </a:t>
            </a:r>
            <a:r>
              <a:rPr lang="de-DE" sz="1600" dirty="0" err="1">
                <a:latin typeface="Calibri" panose="020F0502020204030204" pitchFamily="34" charset="0"/>
                <a:ea typeface="Calibri" panose="020F0502020204030204" pitchFamily="34" charset="0"/>
                <a:cs typeface="Times New Roman" panose="02020603050405020304" pitchFamily="18" charset="0"/>
              </a:rPr>
              <a:t>Bläser:innen</a:t>
            </a:r>
            <a:r>
              <a:rPr lang="de-DE" sz="1600" dirty="0">
                <a:latin typeface="Calibri" panose="020F0502020204030204" pitchFamily="34" charset="0"/>
                <a:ea typeface="Calibri" panose="020F0502020204030204" pitchFamily="34" charset="0"/>
                <a:cs typeface="Times New Roman" panose="02020603050405020304" pitchFamily="18" charset="0"/>
              </a:rPr>
              <a:t> der Jugendposaunenchöre</a:t>
            </a:r>
          </a:p>
          <a:p>
            <a:pPr marL="285750" indent="-285750">
              <a:lnSpc>
                <a:spcPct val="115000"/>
              </a:lnSpc>
              <a:spcAft>
                <a:spcPts val="1000"/>
              </a:spcAft>
              <a:buFont typeface="Arial" panose="020B0604020202020204" pitchFamily="34" charset="0"/>
              <a:buChar char="•"/>
            </a:pPr>
            <a:r>
              <a:rPr lang="de-DE" sz="1600" dirty="0">
                <a:latin typeface="Calibri" panose="020F0502020204030204" pitchFamily="34" charset="0"/>
                <a:ea typeface="Calibri" panose="020F0502020204030204" pitchFamily="34" charset="0"/>
                <a:cs typeface="Times New Roman" panose="02020603050405020304" pitchFamily="18" charset="0"/>
              </a:rPr>
              <a:t>Alumni-Treffen der Jugendposaunenchöre</a:t>
            </a:r>
          </a:p>
          <a:p>
            <a:pPr marL="285750" indent="-285750">
              <a:lnSpc>
                <a:spcPct val="115000"/>
              </a:lnSpc>
              <a:spcAft>
                <a:spcPts val="1000"/>
              </a:spcAft>
              <a:buFont typeface="Arial" panose="020B0604020202020204" pitchFamily="34" charset="0"/>
              <a:buChar char="•"/>
            </a:pPr>
            <a:r>
              <a:rPr lang="de-DE" sz="1600" dirty="0">
                <a:latin typeface="Calibri" panose="020F0502020204030204" pitchFamily="34" charset="0"/>
                <a:ea typeface="Calibri" panose="020F0502020204030204" pitchFamily="34" charset="0"/>
                <a:cs typeface="Times New Roman" panose="02020603050405020304" pitchFamily="18" charset="0"/>
              </a:rPr>
              <a:t>Einzelförderungen auf Anfrage</a:t>
            </a:r>
          </a:p>
          <a:p>
            <a:pPr marL="285750" indent="-285750">
              <a:lnSpc>
                <a:spcPct val="115000"/>
              </a:lnSpc>
              <a:spcAft>
                <a:spcPts val="1000"/>
              </a:spcAft>
              <a:buFont typeface="Arial" panose="020B0604020202020204" pitchFamily="34" charset="0"/>
              <a:buChar char="•"/>
            </a:pPr>
            <a:endParaRPr lang="de-DE"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fik 2">
            <a:extLst>
              <a:ext uri="{FF2B5EF4-FFF2-40B4-BE49-F238E27FC236}">
                <a16:creationId xmlns:a16="http://schemas.microsoft.com/office/drawing/2014/main" id="{781374E2-F8FD-4678-8898-A601AB2EDE12}"/>
              </a:ext>
            </a:extLst>
          </p:cNvPr>
          <p:cNvPicPr>
            <a:picLocks noChangeAspect="1"/>
          </p:cNvPicPr>
          <p:nvPr/>
        </p:nvPicPr>
        <p:blipFill>
          <a:blip r:embed="rId2"/>
          <a:stretch>
            <a:fillRect/>
          </a:stretch>
        </p:blipFill>
        <p:spPr>
          <a:xfrm>
            <a:off x="6444208" y="2971187"/>
            <a:ext cx="1908212" cy="410970"/>
          </a:xfrm>
          <a:prstGeom prst="rect">
            <a:avLst/>
          </a:prstGeom>
        </p:spPr>
      </p:pic>
      <p:pic>
        <p:nvPicPr>
          <p:cNvPr id="4" name="Grafik 3">
            <a:extLst>
              <a:ext uri="{FF2B5EF4-FFF2-40B4-BE49-F238E27FC236}">
                <a16:creationId xmlns:a16="http://schemas.microsoft.com/office/drawing/2014/main" id="{0FB19782-B5DE-409F-A187-8E45CD5F9647}"/>
              </a:ext>
            </a:extLst>
          </p:cNvPr>
          <p:cNvPicPr>
            <a:picLocks noChangeAspect="1"/>
          </p:cNvPicPr>
          <p:nvPr/>
        </p:nvPicPr>
        <p:blipFill>
          <a:blip r:embed="rId3"/>
          <a:stretch>
            <a:fillRect/>
          </a:stretch>
        </p:blipFill>
        <p:spPr>
          <a:xfrm>
            <a:off x="7740352" y="2629139"/>
            <a:ext cx="792088" cy="420718"/>
          </a:xfrm>
          <a:prstGeom prst="rect">
            <a:avLst/>
          </a:prstGeom>
        </p:spPr>
      </p:pic>
      <p:sp>
        <p:nvSpPr>
          <p:cNvPr id="5" name="Textfeld 4">
            <a:extLst>
              <a:ext uri="{FF2B5EF4-FFF2-40B4-BE49-F238E27FC236}">
                <a16:creationId xmlns:a16="http://schemas.microsoft.com/office/drawing/2014/main" id="{EAA63860-390C-44BA-9908-8BBE03D72062}"/>
              </a:ext>
            </a:extLst>
          </p:cNvPr>
          <p:cNvSpPr txBox="1"/>
          <p:nvPr/>
        </p:nvSpPr>
        <p:spPr>
          <a:xfrm>
            <a:off x="971600" y="2629139"/>
            <a:ext cx="4174476" cy="369332"/>
          </a:xfrm>
          <a:prstGeom prst="rect">
            <a:avLst/>
          </a:prstGeom>
          <a:noFill/>
        </p:spPr>
        <p:txBody>
          <a:bodyPr wrap="none" rtlCol="0">
            <a:spAutoFit/>
          </a:bodyPr>
          <a:lstStyle/>
          <a:p>
            <a:r>
              <a:rPr lang="de-DE" dirty="0"/>
              <a:t>Aktuelle Förderprogramme (Februar 2021)</a:t>
            </a:r>
          </a:p>
        </p:txBody>
      </p:sp>
    </p:spTree>
    <p:extLst>
      <p:ext uri="{BB962C8B-B14F-4D97-AF65-F5344CB8AC3E}">
        <p14:creationId xmlns:p14="http://schemas.microsoft.com/office/powerpoint/2010/main" val="3336584005"/>
      </p:ext>
    </p:extLst>
  </p:cSld>
  <p:clrMapOvr>
    <a:masterClrMapping/>
  </p:clrMapOvr>
  <p:transition spd="slow" advClick="0" advTm="1000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04F3E92-C306-46E6-9A17-0DA5F21A0643}"/>
              </a:ext>
            </a:extLst>
          </p:cNvPr>
          <p:cNvSpPr txBox="1"/>
          <p:nvPr/>
        </p:nvSpPr>
        <p:spPr>
          <a:xfrm>
            <a:off x="974312" y="2971187"/>
            <a:ext cx="5472608" cy="3110339"/>
          </a:xfrm>
          <a:prstGeom prst="rect">
            <a:avLst/>
          </a:prstGeom>
          <a:noFill/>
        </p:spPr>
        <p:txBody>
          <a:bodyPr wrap="square" rtlCol="0">
            <a:spAutoFit/>
          </a:bodyPr>
          <a:lstStyle/>
          <a:p>
            <a:pPr marL="285750" indent="-285750">
              <a:lnSpc>
                <a:spcPct val="115000"/>
              </a:lnSpc>
              <a:spcAft>
                <a:spcPts val="1000"/>
              </a:spcAft>
              <a:buFont typeface="Arial" panose="020B0604020202020204" pitchFamily="34" charset="0"/>
              <a:buChar char="•"/>
            </a:pPr>
            <a:r>
              <a:rPr lang="de-DE" sz="1600" dirty="0">
                <a:latin typeface="Calibri" panose="020F0502020204030204" pitchFamily="34" charset="0"/>
                <a:ea typeface="Calibri" panose="020F0502020204030204" pitchFamily="34" charset="0"/>
                <a:cs typeface="Times New Roman" panose="02020603050405020304" pitchFamily="18" charset="0"/>
              </a:rPr>
              <a:t>Präsentation Badische Posaunenarbeit</a:t>
            </a:r>
          </a:p>
          <a:p>
            <a:pPr marL="285750" indent="-285750">
              <a:lnSpc>
                <a:spcPct val="115000"/>
              </a:lnSpc>
              <a:spcAft>
                <a:spcPts val="1000"/>
              </a:spcAft>
              <a:buFont typeface="Arial" panose="020B0604020202020204" pitchFamily="34" charset="0"/>
              <a:buChar char="•"/>
            </a:pPr>
            <a:r>
              <a:rPr lang="de-DE" sz="1600" dirty="0">
                <a:latin typeface="Calibri" panose="020F0502020204030204" pitchFamily="34" charset="0"/>
                <a:ea typeface="Calibri" panose="020F0502020204030204" pitchFamily="34" charset="0"/>
                <a:cs typeface="Times New Roman" panose="02020603050405020304" pitchFamily="18" charset="0"/>
              </a:rPr>
              <a:t>Präsentation 10 Jahre Stiftung Badische Posaunenarbeit</a:t>
            </a:r>
          </a:p>
          <a:p>
            <a:pPr marL="285750" indent="-285750">
              <a:lnSpc>
                <a:spcPct val="115000"/>
              </a:lnSpc>
              <a:spcAft>
                <a:spcPts val="1000"/>
              </a:spcAft>
              <a:buFont typeface="Arial" panose="020B0604020202020204" pitchFamily="34" charset="0"/>
              <a:buChar char="•"/>
            </a:pPr>
            <a:r>
              <a:rPr lang="de-DE" sz="1600" dirty="0">
                <a:latin typeface="Calibri" panose="020F0502020204030204" pitchFamily="34" charset="0"/>
                <a:ea typeface="Calibri" panose="020F0502020204030204" pitchFamily="34" charset="0"/>
                <a:cs typeface="Times New Roman" panose="02020603050405020304" pitchFamily="18" charset="0"/>
              </a:rPr>
              <a:t>Weinangebote zum Jubiläum </a:t>
            </a:r>
          </a:p>
          <a:p>
            <a:pPr marL="285750" indent="-285750">
              <a:lnSpc>
                <a:spcPct val="115000"/>
              </a:lnSpc>
              <a:spcAft>
                <a:spcPts val="1000"/>
              </a:spcAft>
              <a:buFont typeface="Arial" panose="020B0604020202020204" pitchFamily="34" charset="0"/>
              <a:buChar char="•"/>
            </a:pPr>
            <a:r>
              <a:rPr lang="de-DE" sz="1600" dirty="0">
                <a:latin typeface="Calibri" panose="020F0502020204030204" pitchFamily="34" charset="0"/>
                <a:ea typeface="Calibri" panose="020F0502020204030204" pitchFamily="34" charset="0"/>
                <a:cs typeface="Times New Roman" panose="02020603050405020304" pitchFamily="18" charset="0"/>
              </a:rPr>
              <a:t>Stellung von Sammeldisplays und Informationen zur Posaunenarbeit für Veranstaltungen</a:t>
            </a:r>
          </a:p>
          <a:p>
            <a:pPr marL="285750" indent="-285750">
              <a:lnSpc>
                <a:spcPct val="115000"/>
              </a:lnSpc>
              <a:spcAft>
                <a:spcPts val="1000"/>
              </a:spcAft>
              <a:buFont typeface="Arial" panose="020B0604020202020204" pitchFamily="34" charset="0"/>
              <a:buChar char="•"/>
            </a:pPr>
            <a:r>
              <a:rPr lang="de-DE" sz="1600" dirty="0">
                <a:latin typeface="Calibri" panose="020F0502020204030204" pitchFamily="34" charset="0"/>
                <a:ea typeface="Calibri" panose="020F0502020204030204" pitchFamily="34" charset="0"/>
                <a:cs typeface="Times New Roman" panose="02020603050405020304" pitchFamily="18" charset="0"/>
              </a:rPr>
              <a:t>Stellung eines Informationsstandes für Veranstaltungen</a:t>
            </a:r>
          </a:p>
          <a:p>
            <a:pPr marL="285750" indent="-285750">
              <a:lnSpc>
                <a:spcPct val="115000"/>
              </a:lnSpc>
              <a:spcAft>
                <a:spcPts val="1000"/>
              </a:spcAft>
              <a:buFont typeface="Arial" panose="020B0604020202020204" pitchFamily="34" charset="0"/>
              <a:buChar char="•"/>
            </a:pPr>
            <a:r>
              <a:rPr lang="de-DE" sz="1600" dirty="0">
                <a:latin typeface="Calibri" panose="020F0502020204030204" pitchFamily="34" charset="0"/>
                <a:ea typeface="Calibri" panose="020F0502020204030204" pitchFamily="34" charset="0"/>
                <a:cs typeface="Times New Roman" panose="02020603050405020304" pitchFamily="18" charset="0"/>
              </a:rPr>
              <a:t>Vorträge über Posaunenarbeit, Stiftung und Förderverein</a:t>
            </a:r>
          </a:p>
          <a:p>
            <a:pPr marL="285750" indent="-285750">
              <a:lnSpc>
                <a:spcPct val="115000"/>
              </a:lnSpc>
              <a:spcAft>
                <a:spcPts val="1000"/>
              </a:spcAft>
              <a:buFont typeface="Arial" panose="020B0604020202020204" pitchFamily="34" charset="0"/>
              <a:buChar char="•"/>
            </a:pPr>
            <a:r>
              <a:rPr lang="de-DE" sz="1600" dirty="0">
                <a:latin typeface="Calibri" panose="020F0502020204030204" pitchFamily="34" charset="0"/>
                <a:ea typeface="Calibri" panose="020F0502020204030204" pitchFamily="34" charset="0"/>
                <a:cs typeface="Times New Roman" panose="02020603050405020304" pitchFamily="18" charset="0"/>
              </a:rPr>
              <a:t>Beratungen zu allen Themen rund ums Stiften und Spenden</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fik 2">
            <a:extLst>
              <a:ext uri="{FF2B5EF4-FFF2-40B4-BE49-F238E27FC236}">
                <a16:creationId xmlns:a16="http://schemas.microsoft.com/office/drawing/2014/main" id="{781374E2-F8FD-4678-8898-A601AB2EDE12}"/>
              </a:ext>
            </a:extLst>
          </p:cNvPr>
          <p:cNvPicPr>
            <a:picLocks noChangeAspect="1"/>
          </p:cNvPicPr>
          <p:nvPr/>
        </p:nvPicPr>
        <p:blipFill>
          <a:blip r:embed="rId3"/>
          <a:stretch>
            <a:fillRect/>
          </a:stretch>
        </p:blipFill>
        <p:spPr>
          <a:xfrm>
            <a:off x="6444208" y="2971187"/>
            <a:ext cx="1908212" cy="410970"/>
          </a:xfrm>
          <a:prstGeom prst="rect">
            <a:avLst/>
          </a:prstGeom>
        </p:spPr>
      </p:pic>
      <p:pic>
        <p:nvPicPr>
          <p:cNvPr id="4" name="Grafik 3">
            <a:extLst>
              <a:ext uri="{FF2B5EF4-FFF2-40B4-BE49-F238E27FC236}">
                <a16:creationId xmlns:a16="http://schemas.microsoft.com/office/drawing/2014/main" id="{0FB19782-B5DE-409F-A187-8E45CD5F9647}"/>
              </a:ext>
            </a:extLst>
          </p:cNvPr>
          <p:cNvPicPr>
            <a:picLocks noChangeAspect="1"/>
          </p:cNvPicPr>
          <p:nvPr/>
        </p:nvPicPr>
        <p:blipFill>
          <a:blip r:embed="rId4"/>
          <a:stretch>
            <a:fillRect/>
          </a:stretch>
        </p:blipFill>
        <p:spPr>
          <a:xfrm>
            <a:off x="7740352" y="2629139"/>
            <a:ext cx="792088" cy="420718"/>
          </a:xfrm>
          <a:prstGeom prst="rect">
            <a:avLst/>
          </a:prstGeom>
        </p:spPr>
      </p:pic>
      <p:sp>
        <p:nvSpPr>
          <p:cNvPr id="5" name="Textfeld 4">
            <a:extLst>
              <a:ext uri="{FF2B5EF4-FFF2-40B4-BE49-F238E27FC236}">
                <a16:creationId xmlns:a16="http://schemas.microsoft.com/office/drawing/2014/main" id="{EAA63860-390C-44BA-9908-8BBE03D72062}"/>
              </a:ext>
            </a:extLst>
          </p:cNvPr>
          <p:cNvSpPr txBox="1"/>
          <p:nvPr/>
        </p:nvSpPr>
        <p:spPr>
          <a:xfrm>
            <a:off x="971600" y="2470166"/>
            <a:ext cx="4018601" cy="369332"/>
          </a:xfrm>
          <a:prstGeom prst="rect">
            <a:avLst/>
          </a:prstGeom>
          <a:noFill/>
        </p:spPr>
        <p:txBody>
          <a:bodyPr wrap="none" rtlCol="0">
            <a:spAutoFit/>
          </a:bodyPr>
          <a:lstStyle/>
          <a:p>
            <a:r>
              <a:rPr lang="de-DE" dirty="0"/>
              <a:t>Aktuelle Serviceangebote (Februar 2021)</a:t>
            </a:r>
          </a:p>
        </p:txBody>
      </p:sp>
      <p:pic>
        <p:nvPicPr>
          <p:cNvPr id="6" name="Grafik 5">
            <a:extLst>
              <a:ext uri="{FF2B5EF4-FFF2-40B4-BE49-F238E27FC236}">
                <a16:creationId xmlns:a16="http://schemas.microsoft.com/office/drawing/2014/main" id="{4A86C950-790F-47ED-8593-4650EF2A1A11}"/>
              </a:ext>
            </a:extLst>
          </p:cNvPr>
          <p:cNvPicPr>
            <a:picLocks noChangeAspect="1"/>
          </p:cNvPicPr>
          <p:nvPr/>
        </p:nvPicPr>
        <p:blipFill>
          <a:blip r:embed="rId5"/>
          <a:stretch>
            <a:fillRect/>
          </a:stretch>
        </p:blipFill>
        <p:spPr>
          <a:xfrm rot="1075109">
            <a:off x="6226768" y="2583242"/>
            <a:ext cx="1080120" cy="2188655"/>
          </a:xfrm>
          <a:prstGeom prst="rect">
            <a:avLst/>
          </a:prstGeom>
        </p:spPr>
      </p:pic>
      <p:pic>
        <p:nvPicPr>
          <p:cNvPr id="7" name="Grafik 6">
            <a:extLst>
              <a:ext uri="{FF2B5EF4-FFF2-40B4-BE49-F238E27FC236}">
                <a16:creationId xmlns:a16="http://schemas.microsoft.com/office/drawing/2014/main" id="{FB87F99F-19BA-46A7-85B3-D438484BAF9C}"/>
              </a:ext>
            </a:extLst>
          </p:cNvPr>
          <p:cNvPicPr>
            <a:picLocks noChangeAspect="1"/>
          </p:cNvPicPr>
          <p:nvPr/>
        </p:nvPicPr>
        <p:blipFill>
          <a:blip r:embed="rId6"/>
          <a:stretch>
            <a:fillRect/>
          </a:stretch>
        </p:blipFill>
        <p:spPr>
          <a:xfrm rot="1277370">
            <a:off x="7142300" y="3546846"/>
            <a:ext cx="1489795" cy="3099804"/>
          </a:xfrm>
          <a:prstGeom prst="rect">
            <a:avLst/>
          </a:prstGeom>
        </p:spPr>
      </p:pic>
    </p:spTree>
    <p:extLst>
      <p:ext uri="{BB962C8B-B14F-4D97-AF65-F5344CB8AC3E}">
        <p14:creationId xmlns:p14="http://schemas.microsoft.com/office/powerpoint/2010/main" val="2504674819"/>
      </p:ext>
    </p:extLst>
  </p:cSld>
  <p:clrMapOvr>
    <a:masterClrMapping/>
  </p:clrMapOvr>
  <p:transition spd="slow" advClick="0" advTm="1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04F3E92-C306-46E6-9A17-0DA5F21A0643}"/>
              </a:ext>
            </a:extLst>
          </p:cNvPr>
          <p:cNvSpPr txBox="1"/>
          <p:nvPr/>
        </p:nvSpPr>
        <p:spPr>
          <a:xfrm>
            <a:off x="934150" y="2783739"/>
            <a:ext cx="5330038" cy="3883435"/>
          </a:xfrm>
          <a:prstGeom prst="rect">
            <a:avLst/>
          </a:prstGeom>
          <a:noFill/>
        </p:spPr>
        <p:txBody>
          <a:bodyPr wrap="square" rtlCol="0">
            <a:spAutoFit/>
          </a:bodyPr>
          <a:lstStyle/>
          <a:p>
            <a:pPr marL="342900" lvl="0" indent="-342900">
              <a:lnSpc>
                <a:spcPct val="115000"/>
              </a:lnSpc>
              <a:buFont typeface="+mj-lt"/>
              <a:buAutoNum type="arabicPeriod"/>
              <a:tabLst>
                <a:tab pos="2533650" algn="l"/>
              </a:tabLst>
            </a:pPr>
            <a:r>
              <a:rPr lang="de-DE" sz="1300" b="1" dirty="0">
                <a:effectLst/>
                <a:latin typeface="Calibri" panose="020F0502020204030204" pitchFamily="34" charset="0"/>
                <a:ea typeface="Calibri" panose="020F0502020204030204" pitchFamily="34" charset="0"/>
                <a:cs typeface="Times New Roman" panose="02020603050405020304" pitchFamily="18" charset="0"/>
              </a:rPr>
              <a:t>Zustiftung an die Stiftung</a:t>
            </a:r>
            <a:r>
              <a:rPr lang="de-DE" sz="1300" dirty="0">
                <a:effectLst/>
                <a:latin typeface="Calibri" panose="020F0502020204030204" pitchFamily="34" charset="0"/>
                <a:ea typeface="Calibri" panose="020F0502020204030204" pitchFamily="34" charset="0"/>
                <a:cs typeface="Times New Roman" panose="02020603050405020304" pitchFamily="18" charset="0"/>
              </a:rPr>
              <a:t> – Stiftungsbrief ausgefüllt an Geschäftsstelle senden - </a:t>
            </a:r>
            <a:r>
              <a:rPr lang="de-DE" sz="1300" dirty="0" err="1">
                <a:effectLst/>
                <a:latin typeface="Calibri" panose="020F0502020204030204" pitchFamily="34" charset="0"/>
                <a:ea typeface="Calibri" panose="020F0502020204030204" pitchFamily="34" charset="0"/>
                <a:cs typeface="Times New Roman" panose="02020603050405020304" pitchFamily="18" charset="0"/>
              </a:rPr>
              <a:t>Zustiftungsbetrag</a:t>
            </a:r>
            <a:r>
              <a:rPr lang="de-DE" sz="1300" dirty="0">
                <a:effectLst/>
                <a:latin typeface="Calibri" panose="020F0502020204030204" pitchFamily="34" charset="0"/>
                <a:ea typeface="Calibri" panose="020F0502020204030204" pitchFamily="34" charset="0"/>
                <a:cs typeface="Times New Roman" panose="02020603050405020304" pitchFamily="18" charset="0"/>
              </a:rPr>
              <a:t> überweisen – IBAN: </a:t>
            </a:r>
            <a:r>
              <a:rPr lang="de-DE" sz="1400" dirty="0">
                <a:effectLst/>
                <a:latin typeface="Calibri" panose="020F0502020204030204" pitchFamily="34" charset="0"/>
                <a:ea typeface="Calibri" panose="020F0502020204030204" pitchFamily="34" charset="0"/>
              </a:rPr>
              <a:t>DE22 5206 0410 0005 0206 20</a:t>
            </a:r>
            <a:r>
              <a:rPr lang="de-DE" sz="1300" dirty="0">
                <a:effectLst/>
                <a:latin typeface="Calibri" panose="020F0502020204030204" pitchFamily="34" charset="0"/>
                <a:ea typeface="Calibri" panose="020F0502020204030204" pitchFamily="34" charset="0"/>
                <a:cs typeface="Times New Roman" panose="02020603050405020304" pitchFamily="18" charset="0"/>
              </a:rPr>
              <a:t> –  Stiftung erstellt Zuwendungsbestätigung</a:t>
            </a:r>
            <a:br>
              <a:rPr lang="de-DE" sz="1300" dirty="0">
                <a:effectLst/>
                <a:latin typeface="Calibri" panose="020F0502020204030204" pitchFamily="34" charset="0"/>
                <a:ea typeface="Calibri" panose="020F0502020204030204" pitchFamily="34" charset="0"/>
                <a:cs typeface="Times New Roman" panose="02020603050405020304" pitchFamily="18" charset="0"/>
              </a:rPr>
            </a:b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rabicPeriod"/>
              <a:tabLst>
                <a:tab pos="2533650" algn="l"/>
              </a:tabLst>
            </a:pPr>
            <a:r>
              <a:rPr lang="de-DE" sz="1300" b="1" dirty="0">
                <a:effectLst/>
                <a:latin typeface="Calibri" panose="020F0502020204030204" pitchFamily="34" charset="0"/>
                <a:ea typeface="Calibri" panose="020F0502020204030204" pitchFamily="34" charset="0"/>
                <a:cs typeface="Times New Roman" panose="02020603050405020304" pitchFamily="18" charset="0"/>
              </a:rPr>
              <a:t>Zustiftung mittels Spende an den Förderverein</a:t>
            </a:r>
            <a:r>
              <a:rPr lang="de-DE" sz="1300" dirty="0">
                <a:effectLst/>
                <a:latin typeface="Calibri" panose="020F0502020204030204" pitchFamily="34" charset="0"/>
                <a:ea typeface="Calibri" panose="020F0502020204030204" pitchFamily="34" charset="0"/>
                <a:cs typeface="Times New Roman" panose="02020603050405020304" pitchFamily="18" charset="0"/>
              </a:rPr>
              <a:t> – Spende an den Förderverein überweisen, Verwendungszweck: „Zustiftung Jubiläum“ und Absenderanschrift – IBAN: DE59 5206 0410 000 5011418 – Förderverein erstellt Zuwendungsbestätigung</a:t>
            </a:r>
            <a:endParaRPr lang="de-DE" sz="1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rabicPeriod"/>
              <a:tabLst>
                <a:tab pos="2533650" algn="l"/>
              </a:tabLst>
            </a:pPr>
            <a:r>
              <a:rPr lang="de-DE" sz="1300" b="1" dirty="0">
                <a:effectLst/>
                <a:latin typeface="Calibri" panose="020F0502020204030204" pitchFamily="34" charset="0"/>
                <a:ea typeface="Calibri" panose="020F0502020204030204" pitchFamily="34" charset="0"/>
                <a:cs typeface="Times New Roman" panose="02020603050405020304" pitchFamily="18" charset="0"/>
              </a:rPr>
              <a:t>Spende an die Stiftung</a:t>
            </a:r>
            <a:r>
              <a:rPr lang="de-DE" sz="1300" dirty="0">
                <a:effectLst/>
                <a:latin typeface="Calibri" panose="020F0502020204030204" pitchFamily="34" charset="0"/>
                <a:ea typeface="Calibri" panose="020F0502020204030204" pitchFamily="34" charset="0"/>
                <a:cs typeface="Times New Roman" panose="02020603050405020304" pitchFamily="18" charset="0"/>
              </a:rPr>
              <a:t> – Spendenbetrag an die Stiftung überweisen – Absenderanschrift im Verwendungszweck angeben - IBAN: </a:t>
            </a:r>
            <a:r>
              <a:rPr lang="de-DE" sz="1400" dirty="0">
                <a:effectLst/>
                <a:latin typeface="Calibri" panose="020F0502020204030204" pitchFamily="34" charset="0"/>
                <a:ea typeface="Calibri" panose="020F0502020204030204" pitchFamily="34" charset="0"/>
              </a:rPr>
              <a:t>DE22 5206 0410 0005 0206 20</a:t>
            </a:r>
            <a:r>
              <a:rPr lang="de-DE" sz="1300" dirty="0">
                <a:effectLst/>
                <a:latin typeface="Calibri" panose="020F0502020204030204" pitchFamily="34" charset="0"/>
                <a:ea typeface="Calibri" panose="020F0502020204030204" pitchFamily="34" charset="0"/>
                <a:cs typeface="Times New Roman" panose="02020603050405020304" pitchFamily="18" charset="0"/>
              </a:rPr>
              <a:t> – Stiftung erstellt Zuwendungsbestätigung</a:t>
            </a:r>
          </a:p>
          <a:p>
            <a:pPr marL="342900" indent="-342900">
              <a:lnSpc>
                <a:spcPct val="115000"/>
              </a:lnSpc>
              <a:spcAft>
                <a:spcPts val="1000"/>
              </a:spcAft>
              <a:buFont typeface="+mj-lt"/>
              <a:buAutoNum type="arabicPeriod"/>
              <a:tabLst>
                <a:tab pos="2533650" algn="l"/>
              </a:tabLst>
            </a:pPr>
            <a:r>
              <a:rPr lang="de-DE" sz="1300" b="1" dirty="0">
                <a:latin typeface="Calibri" panose="020F0502020204030204" pitchFamily="34" charset="0"/>
                <a:ea typeface="Calibri" panose="020F0502020204030204" pitchFamily="34" charset="0"/>
                <a:cs typeface="Times New Roman" panose="02020603050405020304" pitchFamily="18" charset="0"/>
              </a:rPr>
              <a:t>Stiftungskonzerte </a:t>
            </a:r>
          </a:p>
          <a:p>
            <a:pPr marL="342900" lvl="0" indent="-342900">
              <a:lnSpc>
                <a:spcPct val="115000"/>
              </a:lnSpc>
              <a:spcAft>
                <a:spcPts val="1000"/>
              </a:spcAft>
              <a:buFont typeface="+mj-lt"/>
              <a:buAutoNum type="arabicPeriod"/>
              <a:tabLst>
                <a:tab pos="2533650" algn="l"/>
              </a:tabLst>
            </a:pPr>
            <a:r>
              <a:rPr lang="de-DE" sz="1300" b="1" dirty="0">
                <a:latin typeface="Calibri" panose="020F0502020204030204" pitchFamily="34" charset="0"/>
                <a:ea typeface="Calibri" panose="020F0502020204030204" pitchFamily="34" charset="0"/>
                <a:cs typeface="Times New Roman" panose="02020603050405020304" pitchFamily="18" charset="0"/>
              </a:rPr>
              <a:t>Einsatz Sammel-Display (Firmenjubiläen, private Anlässe)</a:t>
            </a:r>
          </a:p>
          <a:p>
            <a:pPr marL="342900" lvl="0" indent="-342900">
              <a:lnSpc>
                <a:spcPct val="115000"/>
              </a:lnSpc>
              <a:spcAft>
                <a:spcPts val="1000"/>
              </a:spcAft>
              <a:buFont typeface="+mj-lt"/>
              <a:buAutoNum type="arabicPeriod"/>
              <a:tabLst>
                <a:tab pos="2533650" algn="l"/>
              </a:tabLst>
            </a:pPr>
            <a:r>
              <a:rPr lang="de-DE" sz="1300" b="1" dirty="0">
                <a:effectLst/>
                <a:latin typeface="Calibri" panose="020F0502020204030204" pitchFamily="34" charset="0"/>
                <a:ea typeface="Calibri" panose="020F0502020204030204" pitchFamily="34" charset="0"/>
                <a:cs typeface="Times New Roman" panose="02020603050405020304" pitchFamily="18" charset="0"/>
              </a:rPr>
              <a:t>Werbepa</a:t>
            </a:r>
            <a:r>
              <a:rPr lang="de-DE" sz="1300" b="1" dirty="0">
                <a:latin typeface="Calibri" panose="020F0502020204030204" pitchFamily="34" charset="0"/>
                <a:ea typeface="Calibri" panose="020F0502020204030204" pitchFamily="34" charset="0"/>
                <a:cs typeface="Times New Roman" panose="02020603050405020304" pitchFamily="18" charset="0"/>
              </a:rPr>
              <a:t>rtnerschaften (auf Anfrage)</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fik 2">
            <a:extLst>
              <a:ext uri="{FF2B5EF4-FFF2-40B4-BE49-F238E27FC236}">
                <a16:creationId xmlns:a16="http://schemas.microsoft.com/office/drawing/2014/main" id="{781374E2-F8FD-4678-8898-A601AB2EDE12}"/>
              </a:ext>
            </a:extLst>
          </p:cNvPr>
          <p:cNvPicPr>
            <a:picLocks noChangeAspect="1"/>
          </p:cNvPicPr>
          <p:nvPr/>
        </p:nvPicPr>
        <p:blipFill>
          <a:blip r:embed="rId3"/>
          <a:stretch>
            <a:fillRect/>
          </a:stretch>
        </p:blipFill>
        <p:spPr>
          <a:xfrm>
            <a:off x="6444208" y="2971187"/>
            <a:ext cx="1908212" cy="410970"/>
          </a:xfrm>
          <a:prstGeom prst="rect">
            <a:avLst/>
          </a:prstGeom>
        </p:spPr>
      </p:pic>
      <p:pic>
        <p:nvPicPr>
          <p:cNvPr id="4" name="Grafik 3">
            <a:extLst>
              <a:ext uri="{FF2B5EF4-FFF2-40B4-BE49-F238E27FC236}">
                <a16:creationId xmlns:a16="http://schemas.microsoft.com/office/drawing/2014/main" id="{0FB19782-B5DE-409F-A187-8E45CD5F9647}"/>
              </a:ext>
            </a:extLst>
          </p:cNvPr>
          <p:cNvPicPr>
            <a:picLocks noChangeAspect="1"/>
          </p:cNvPicPr>
          <p:nvPr/>
        </p:nvPicPr>
        <p:blipFill>
          <a:blip r:embed="rId4"/>
          <a:stretch>
            <a:fillRect/>
          </a:stretch>
        </p:blipFill>
        <p:spPr>
          <a:xfrm>
            <a:off x="7758704" y="2638887"/>
            <a:ext cx="773736" cy="410970"/>
          </a:xfrm>
          <a:prstGeom prst="rect">
            <a:avLst/>
          </a:prstGeom>
        </p:spPr>
      </p:pic>
      <p:sp>
        <p:nvSpPr>
          <p:cNvPr id="5" name="Textfeld 4">
            <a:extLst>
              <a:ext uri="{FF2B5EF4-FFF2-40B4-BE49-F238E27FC236}">
                <a16:creationId xmlns:a16="http://schemas.microsoft.com/office/drawing/2014/main" id="{B14D9FE0-15E5-4BEA-AC60-93D668677EB5}"/>
              </a:ext>
            </a:extLst>
          </p:cNvPr>
          <p:cNvSpPr txBox="1"/>
          <p:nvPr/>
        </p:nvSpPr>
        <p:spPr>
          <a:xfrm>
            <a:off x="928854" y="2367979"/>
            <a:ext cx="2695803" cy="369332"/>
          </a:xfrm>
          <a:prstGeom prst="rect">
            <a:avLst/>
          </a:prstGeom>
          <a:noFill/>
        </p:spPr>
        <p:txBody>
          <a:bodyPr wrap="none" rtlCol="0">
            <a:spAutoFit/>
          </a:bodyPr>
          <a:lstStyle/>
          <a:p>
            <a:r>
              <a:rPr lang="de-DE" dirty="0"/>
              <a:t>Zuwendungsmöglichkeiten</a:t>
            </a:r>
          </a:p>
        </p:txBody>
      </p:sp>
    </p:spTree>
    <p:extLst>
      <p:ext uri="{BB962C8B-B14F-4D97-AF65-F5344CB8AC3E}">
        <p14:creationId xmlns:p14="http://schemas.microsoft.com/office/powerpoint/2010/main" val="1852998398"/>
      </p:ext>
    </p:extLst>
  </p:cSld>
  <p:clrMapOvr>
    <a:masterClrMapping/>
  </p:clrMapOvr>
  <p:transition spd="slow" advClick="0" advTm="1000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81374E2-F8FD-4678-8898-A601AB2EDE12}"/>
              </a:ext>
            </a:extLst>
          </p:cNvPr>
          <p:cNvPicPr>
            <a:picLocks noChangeAspect="1"/>
          </p:cNvPicPr>
          <p:nvPr/>
        </p:nvPicPr>
        <p:blipFill>
          <a:blip r:embed="rId3"/>
          <a:stretch>
            <a:fillRect/>
          </a:stretch>
        </p:blipFill>
        <p:spPr>
          <a:xfrm>
            <a:off x="6444208" y="2971187"/>
            <a:ext cx="1908212" cy="410970"/>
          </a:xfrm>
          <a:prstGeom prst="rect">
            <a:avLst/>
          </a:prstGeom>
        </p:spPr>
      </p:pic>
      <p:pic>
        <p:nvPicPr>
          <p:cNvPr id="4" name="Grafik 3">
            <a:extLst>
              <a:ext uri="{FF2B5EF4-FFF2-40B4-BE49-F238E27FC236}">
                <a16:creationId xmlns:a16="http://schemas.microsoft.com/office/drawing/2014/main" id="{0FB19782-B5DE-409F-A187-8E45CD5F9647}"/>
              </a:ext>
            </a:extLst>
          </p:cNvPr>
          <p:cNvPicPr>
            <a:picLocks noChangeAspect="1"/>
          </p:cNvPicPr>
          <p:nvPr/>
        </p:nvPicPr>
        <p:blipFill>
          <a:blip r:embed="rId4"/>
          <a:stretch>
            <a:fillRect/>
          </a:stretch>
        </p:blipFill>
        <p:spPr>
          <a:xfrm>
            <a:off x="7758704" y="2638887"/>
            <a:ext cx="773736" cy="410970"/>
          </a:xfrm>
          <a:prstGeom prst="rect">
            <a:avLst/>
          </a:prstGeom>
        </p:spPr>
      </p:pic>
      <p:sp>
        <p:nvSpPr>
          <p:cNvPr id="2" name="Textfeld 1">
            <a:extLst>
              <a:ext uri="{FF2B5EF4-FFF2-40B4-BE49-F238E27FC236}">
                <a16:creationId xmlns:a16="http://schemas.microsoft.com/office/drawing/2014/main" id="{EC263440-F4C8-441A-BBB8-A0FE644B0852}"/>
              </a:ext>
            </a:extLst>
          </p:cNvPr>
          <p:cNvSpPr txBox="1"/>
          <p:nvPr/>
        </p:nvSpPr>
        <p:spPr>
          <a:xfrm>
            <a:off x="971600" y="2420888"/>
            <a:ext cx="5052026" cy="3939540"/>
          </a:xfrm>
          <a:prstGeom prst="rect">
            <a:avLst/>
          </a:prstGeom>
          <a:noFill/>
        </p:spPr>
        <p:txBody>
          <a:bodyPr wrap="square" rtlCol="0">
            <a:spAutoFit/>
          </a:bodyPr>
          <a:lstStyle/>
          <a:p>
            <a:r>
              <a:rPr lang="de-DE" sz="5400" b="1" dirty="0"/>
              <a:t>100 x 500</a:t>
            </a:r>
          </a:p>
          <a:p>
            <a:r>
              <a:rPr lang="de-DE" b="1" dirty="0"/>
              <a:t>(Zu-) Stiften ist ganz einfach</a:t>
            </a:r>
          </a:p>
          <a:p>
            <a:endParaRPr lang="de-DE" dirty="0"/>
          </a:p>
          <a:p>
            <a:r>
              <a:rPr lang="de-DE" sz="1600" dirty="0"/>
              <a:t>1. Zeichnungsbrief (ggf. als Download von der Homepage)</a:t>
            </a:r>
          </a:p>
          <a:p>
            <a:r>
              <a:rPr lang="de-DE" sz="1600" dirty="0"/>
              <a:t>    herunterladen, ausfüllen und an die Stiftung senden</a:t>
            </a:r>
          </a:p>
          <a:p>
            <a:endParaRPr lang="de-DE" sz="1600" dirty="0"/>
          </a:p>
          <a:p>
            <a:r>
              <a:rPr lang="de-DE" sz="1600" dirty="0"/>
              <a:t>2. Stiftungsbetrag (min. 500 EUR) überweisen</a:t>
            </a:r>
          </a:p>
          <a:p>
            <a:endParaRPr lang="de-DE" sz="1600" dirty="0"/>
          </a:p>
          <a:p>
            <a:r>
              <a:rPr lang="de-DE" sz="1600" dirty="0"/>
              <a:t>3. Fertig</a:t>
            </a:r>
          </a:p>
          <a:p>
            <a:endParaRPr lang="de-DE" sz="1600" dirty="0"/>
          </a:p>
          <a:p>
            <a:r>
              <a:rPr lang="de-DE" sz="1600" dirty="0"/>
              <a:t>Fragen zum Stiften, Spenden und Vererben - </a:t>
            </a:r>
          </a:p>
          <a:p>
            <a:r>
              <a:rPr lang="de-DE" sz="1600" dirty="0"/>
              <a:t>die Mitglieder des Kuratoriums der Stiftung und </a:t>
            </a:r>
          </a:p>
          <a:p>
            <a:r>
              <a:rPr lang="de-DE" sz="1600" dirty="0"/>
              <a:t>des Vorstands des Fördervereins helfen gern weiter</a:t>
            </a:r>
          </a:p>
        </p:txBody>
      </p:sp>
    </p:spTree>
    <p:extLst>
      <p:ext uri="{BB962C8B-B14F-4D97-AF65-F5344CB8AC3E}">
        <p14:creationId xmlns:p14="http://schemas.microsoft.com/office/powerpoint/2010/main" val="2195248072"/>
      </p:ext>
    </p:extLst>
  </p:cSld>
  <p:clrMapOvr>
    <a:masterClrMapping/>
  </p:clrMapOvr>
  <p:transition spd="slow" advClick="0" advTm="2000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4797152"/>
            <a:ext cx="3024336" cy="1381566"/>
          </a:xfrm>
          <a:prstGeom prst="rect">
            <a:avLst/>
          </a:prstGeom>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2780928"/>
            <a:ext cx="3566403" cy="1381566"/>
          </a:xfrm>
          <a:prstGeom prst="rect">
            <a:avLst/>
          </a:prstGeom>
        </p:spPr>
      </p:pic>
      <p:pic>
        <p:nvPicPr>
          <p:cNvPr id="12" name="Grafi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3359" y="5157192"/>
            <a:ext cx="4022775" cy="865186"/>
          </a:xfrm>
          <a:prstGeom prst="rect">
            <a:avLst/>
          </a:prstGeom>
        </p:spPr>
      </p:pic>
      <p:pic>
        <p:nvPicPr>
          <p:cNvPr id="2" name="Grafi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3713" y="2780929"/>
            <a:ext cx="1845331" cy="1341664"/>
          </a:xfrm>
          <a:prstGeom prst="rect">
            <a:avLst/>
          </a:prstGeom>
        </p:spPr>
      </p:pic>
      <p:sp useBgFill="1">
        <p:nvSpPr>
          <p:cNvPr id="4" name="Textfeld 3"/>
          <p:cNvSpPr txBox="1"/>
          <p:nvPr/>
        </p:nvSpPr>
        <p:spPr>
          <a:xfrm>
            <a:off x="743548" y="1746329"/>
            <a:ext cx="7656904" cy="615553"/>
          </a:xfrm>
          <a:prstGeom prst="rect">
            <a:avLst/>
          </a:prstGeom>
        </p:spPr>
        <p:txBody>
          <a:bodyPr wrap="square" rtlCol="0">
            <a:spAutoFit/>
          </a:bodyPr>
          <a:lstStyle/>
          <a:p>
            <a:r>
              <a:rPr lang="de-DE" sz="2000" dirty="0">
                <a:latin typeface="Calibri" pitchFamily="34" charset="0"/>
              </a:rPr>
              <a:t>ein „starkes Stück Kirche“ stellt sich vor</a:t>
            </a:r>
          </a:p>
          <a:p>
            <a:r>
              <a:rPr lang="de-DE" sz="1400" dirty="0">
                <a:latin typeface="Calibri" pitchFamily="34" charset="0"/>
              </a:rPr>
              <a:t>in einem Vortrag der Stiftung Badische Posaunenarbeit</a:t>
            </a:r>
          </a:p>
        </p:txBody>
      </p:sp>
      <p:sp useBgFill="1">
        <p:nvSpPr>
          <p:cNvPr id="5" name="Rechteck 4"/>
          <p:cNvSpPr/>
          <p:nvPr/>
        </p:nvSpPr>
        <p:spPr>
          <a:xfrm>
            <a:off x="107504" y="188640"/>
            <a:ext cx="3312368" cy="8640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Trebuchet MS" pitchFamily="34" charset="0"/>
            </a:endParaRPr>
          </a:p>
        </p:txBody>
      </p:sp>
    </p:spTree>
    <p:extLst>
      <p:ext uri="{BB962C8B-B14F-4D97-AF65-F5344CB8AC3E}">
        <p14:creationId xmlns:p14="http://schemas.microsoft.com/office/powerpoint/2010/main" val="3038158499"/>
      </p:ext>
    </p:extLst>
  </p:cSld>
  <p:clrMapOvr>
    <a:masterClrMapping/>
  </p:clrMapOvr>
  <p:transition spd="slow" advClick="0" advTm="9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2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25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hteck 5"/>
          <p:cNvSpPr/>
          <p:nvPr/>
        </p:nvSpPr>
        <p:spPr>
          <a:xfrm>
            <a:off x="611560" y="1772816"/>
            <a:ext cx="8136904"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itchFamily="34" charset="0"/>
            </a:endParaRPr>
          </a:p>
        </p:txBody>
      </p:sp>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83343">
            <a:off x="5827675" y="2314398"/>
            <a:ext cx="2711353" cy="4077072"/>
          </a:xfrm>
          <a:prstGeom prst="rect">
            <a:avLst/>
          </a:prstGeom>
          <a:solidFill>
            <a:srgbClr val="FFFFFF">
              <a:shade val="85000"/>
            </a:srgbClr>
          </a:solidFill>
          <a:ln w="12382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Grafik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560" y="2106234"/>
            <a:ext cx="4355976" cy="3266982"/>
          </a:xfrm>
          <a:prstGeom prst="rect">
            <a:avLst/>
          </a:prstGeom>
          <a:solidFill>
            <a:srgbClr val="FFFFFF">
              <a:shade val="85000"/>
            </a:srgbClr>
          </a:solidFill>
          <a:ln w="12382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feld 6"/>
          <p:cNvSpPr txBox="1"/>
          <p:nvPr/>
        </p:nvSpPr>
        <p:spPr>
          <a:xfrm>
            <a:off x="323528" y="5877272"/>
            <a:ext cx="4641655" cy="461665"/>
          </a:xfrm>
          <a:prstGeom prst="rect">
            <a:avLst/>
          </a:prstGeom>
          <a:noFill/>
        </p:spPr>
        <p:txBody>
          <a:bodyPr wrap="none" rtlCol="0">
            <a:spAutoFit/>
          </a:bodyPr>
          <a:lstStyle/>
          <a:p>
            <a:r>
              <a:rPr lang="de-DE" sz="2400" b="1" dirty="0">
                <a:latin typeface="Calibri" pitchFamily="34" charset="0"/>
              </a:rPr>
              <a:t>Wir spielen die Töne der Hoffnung!</a:t>
            </a:r>
          </a:p>
        </p:txBody>
      </p:sp>
      <p:pic>
        <p:nvPicPr>
          <p:cNvPr id="8" name="35 Gottfried von Siebenthal _ Was Gott tut, das ist wohlgetan.mp3">
            <a:hlinkClick r:id="" action="ppaction://media"/>
          </p:cNvPr>
          <p:cNvPicPr>
            <a:picLocks noChangeAspect="1"/>
          </p:cNvPicPr>
          <p:nvPr>
            <a:audioFile r:link="rId1"/>
            <p:extLst>
              <p:ext uri="{DAA4B4D4-6D71-4841-9C94-3DE7FCFB9230}">
                <p14:media xmlns:p14="http://schemas.microsoft.com/office/powerpoint/2010/main" r:embed="rId2">
                  <p14:trim end="188216"/>
                </p14:media>
              </p:ext>
            </p:extLst>
          </p:nvPr>
        </p:nvPicPr>
        <p:blipFill>
          <a:blip r:embed="rId7"/>
          <a:stretch>
            <a:fillRect/>
          </a:stretch>
        </p:blipFill>
        <p:spPr>
          <a:xfrm>
            <a:off x="7308304" y="548680"/>
            <a:ext cx="609600" cy="609600"/>
          </a:xfrm>
          <a:prstGeom prst="rect">
            <a:avLst/>
          </a:prstGeom>
        </p:spPr>
      </p:pic>
    </p:spTree>
    <p:extLst>
      <p:ext uri="{BB962C8B-B14F-4D97-AF65-F5344CB8AC3E}">
        <p14:creationId xmlns:p14="http://schemas.microsoft.com/office/powerpoint/2010/main" val="3370379215"/>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00" fill="hold"/>
                                        <p:tgtEl>
                                          <p:spTgt spid="8"/>
                                        </p:tgtEl>
                                      </p:cBhvr>
                                    </p:cmd>
                                  </p:childTnLst>
                                </p:cTn>
                              </p:par>
                            </p:childTnLst>
                          </p:cTn>
                        </p:par>
                        <p:par>
                          <p:cTn id="7" fill="hold">
                            <p:stCondLst>
                              <p:cond delay="44400"/>
                            </p:stCondLst>
                            <p:childTnLst>
                              <p:par>
                                <p:cTn id="8" presetID="10" presetClass="exit" presetSubtype="0" fill="hold" nodeType="after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md type="call" cmd="stop">
                                      <p:cBhvr>
                                        <p:cTn id="11" dur="1">
                                          <p:stCondLst>
                                            <p:cond delay="499"/>
                                          </p:stCondLst>
                                        </p:cTn>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60C8257-BA87-4D40-88E3-7D13055366D7}"/>
              </a:ext>
            </a:extLst>
          </p:cNvPr>
          <p:cNvSpPr txBox="1"/>
          <p:nvPr/>
        </p:nvSpPr>
        <p:spPr>
          <a:xfrm>
            <a:off x="1043608" y="2708920"/>
            <a:ext cx="7056784" cy="2549159"/>
          </a:xfrm>
          <a:prstGeom prst="rect">
            <a:avLst/>
          </a:prstGeom>
          <a:noFill/>
        </p:spPr>
        <p:txBody>
          <a:bodyPr wrap="square" rtlCol="0">
            <a:spAutoFit/>
          </a:bodyPr>
          <a:lstStyle/>
          <a:p>
            <a:pPr>
              <a:lnSpc>
                <a:spcPct val="115000"/>
              </a:lnSpc>
              <a:spcAft>
                <a:spcPts val="1000"/>
              </a:spcAft>
            </a:pPr>
            <a:r>
              <a:rPr lang="de-DE" sz="2000" b="1" i="1" dirty="0">
                <a:effectLst/>
                <a:latin typeface="Calibri" panose="020F0502020204030204" pitchFamily="34" charset="0"/>
                <a:ea typeface="Calibri" panose="020F0502020204030204" pitchFamily="34" charset="0"/>
                <a:cs typeface="Times New Roman" panose="02020603050405020304" pitchFamily="18" charset="0"/>
              </a:rPr>
              <a:t>Ein Posaunenchor, das ist eine bunte, fröhliche und starke Gemeinschaft von Menschen, die in ihrer Freizeit gemeinsam auf Trompeten, Posaunen und Hörnern ("Blechblasinstrumenten") Musik machen - Gott, sich und anderen zur Freude, und häufig zur Begleitung des Gemeindegesanges in Gottesdiensten. Posaunenchöre sind eine wichtige Säule der Kirchenmusik der evangelischen Kirche in Deutschland. </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7418973"/>
      </p:ext>
    </p:extLst>
  </p:cSld>
  <p:clrMapOvr>
    <a:masterClrMapping/>
  </p:clrMapOvr>
  <p:transition spd="slow" advClick="0" advTm="900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60C8257-BA87-4D40-88E3-7D13055366D7}"/>
              </a:ext>
            </a:extLst>
          </p:cNvPr>
          <p:cNvSpPr txBox="1"/>
          <p:nvPr/>
        </p:nvSpPr>
        <p:spPr>
          <a:xfrm>
            <a:off x="1043608" y="2708920"/>
            <a:ext cx="7056784" cy="3477875"/>
          </a:xfrm>
          <a:prstGeom prst="rect">
            <a:avLst/>
          </a:prstGeom>
          <a:noFill/>
        </p:spPr>
        <p:txBody>
          <a:bodyPr wrap="square" rtlCol="0">
            <a:spAutoFit/>
          </a:bodyPr>
          <a:lstStyle/>
          <a:p>
            <a:r>
              <a:rPr lang="de-DE" sz="2000" b="1" dirty="0"/>
              <a:t>Posaunenchöre …</a:t>
            </a:r>
          </a:p>
          <a:p>
            <a:r>
              <a:rPr lang="de-DE" sz="2000" b="1" dirty="0"/>
              <a:t>• machen das Gemeindeleben mit ihrer Musik attraktiver und   </a:t>
            </a:r>
          </a:p>
          <a:p>
            <a:r>
              <a:rPr lang="de-DE" sz="2000" b="1" dirty="0"/>
              <a:t>   abwechslungsreicher</a:t>
            </a:r>
          </a:p>
          <a:p>
            <a:r>
              <a:rPr lang="de-DE" sz="2000" b="1" dirty="0"/>
              <a:t>• stiften Freude, Gemeinschaft und Begeisterung</a:t>
            </a:r>
          </a:p>
          <a:p>
            <a:r>
              <a:rPr lang="de-DE" sz="2000" b="1" dirty="0"/>
              <a:t>• verbinden Generationen</a:t>
            </a:r>
          </a:p>
          <a:p>
            <a:r>
              <a:rPr lang="de-DE" sz="2000" b="1" dirty="0"/>
              <a:t>• posaunen unsere frohe Botschaft in die ganze Welt</a:t>
            </a:r>
          </a:p>
          <a:p>
            <a:r>
              <a:rPr lang="de-DE" sz="2000" b="1" dirty="0"/>
              <a:t>• laden alle Menschen zum Mitmachen ein, jeden Alters und </a:t>
            </a:r>
          </a:p>
          <a:p>
            <a:r>
              <a:rPr lang="de-DE" sz="2000" b="1" dirty="0"/>
              <a:t>   Geschlechts, aller Berufsgruppen und Bildungsniveaus, aller </a:t>
            </a:r>
          </a:p>
          <a:p>
            <a:r>
              <a:rPr lang="de-DE" sz="2000" b="1" dirty="0"/>
              <a:t>   Nationen und Religionen</a:t>
            </a:r>
          </a:p>
          <a:p>
            <a:r>
              <a:rPr lang="de-DE" sz="2000" b="1" dirty="0"/>
              <a:t>• ermöglichen allen Mitgliedern einer Familie, zusammen in ihrer </a:t>
            </a:r>
          </a:p>
          <a:p>
            <a:r>
              <a:rPr lang="de-DE" sz="2000" b="1" dirty="0"/>
              <a:t>   Kirchengemeinde aktiv zu sein</a:t>
            </a:r>
          </a:p>
        </p:txBody>
      </p:sp>
    </p:spTree>
    <p:extLst>
      <p:ext uri="{BB962C8B-B14F-4D97-AF65-F5344CB8AC3E}">
        <p14:creationId xmlns:p14="http://schemas.microsoft.com/office/powerpoint/2010/main" val="3349721479"/>
      </p:ext>
    </p:extLst>
  </p:cSld>
  <p:clrMapOvr>
    <a:masterClrMapping/>
  </p:clrMapOvr>
  <p:transition spd="slow" advClick="0" advTm="8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11B4ACE-FF10-4915-ACB1-CC288DD412A4}"/>
              </a:ext>
            </a:extLst>
          </p:cNvPr>
          <p:cNvSpPr txBox="1"/>
          <p:nvPr/>
        </p:nvSpPr>
        <p:spPr>
          <a:xfrm>
            <a:off x="1187624" y="2636912"/>
            <a:ext cx="7272808" cy="2862322"/>
          </a:xfrm>
          <a:prstGeom prst="rect">
            <a:avLst/>
          </a:prstGeom>
          <a:noFill/>
        </p:spPr>
        <p:txBody>
          <a:bodyPr wrap="square" rtlCol="0">
            <a:spAutoFit/>
          </a:bodyPr>
          <a:lstStyle/>
          <a:p>
            <a:r>
              <a:rPr lang="de-DE" sz="2000" b="1" dirty="0"/>
              <a:t>Auf dem Deutschen Evangelischen Posaunentag in Dresden bildeten insgesamt 17 541 angemeldete Bläserinnen und Bläser den bis dahin größten Posaunenchor der Welt und übertrafen damit den Eintrag im </a:t>
            </a:r>
            <a:r>
              <a:rPr lang="de-DE" sz="2000" b="1" dirty="0" err="1"/>
              <a:t>Guiness</a:t>
            </a:r>
            <a:r>
              <a:rPr lang="de-DE" sz="2000" b="1" dirty="0"/>
              <a:t>-Buch der Rekorde aus</a:t>
            </a:r>
          </a:p>
          <a:p>
            <a:r>
              <a:rPr lang="de-DE" sz="2000" b="1" dirty="0"/>
              <a:t>dem Jahre 2008. </a:t>
            </a:r>
          </a:p>
          <a:p>
            <a:endParaRPr lang="de-DE" sz="2000" b="1" dirty="0"/>
          </a:p>
          <a:p>
            <a:r>
              <a:rPr lang="de-DE" sz="2000" b="1" dirty="0"/>
              <a:t>Die Deutsche UNESCO-Kommission hat Posaunenchöre im Dezember 2016 in das bundesweite Verzeichnis des immateriellen Kulturerbes aufgenommen. </a:t>
            </a:r>
          </a:p>
        </p:txBody>
      </p:sp>
    </p:spTree>
    <p:extLst>
      <p:ext uri="{BB962C8B-B14F-4D97-AF65-F5344CB8AC3E}">
        <p14:creationId xmlns:p14="http://schemas.microsoft.com/office/powerpoint/2010/main" val="473781414"/>
      </p:ext>
    </p:extLst>
  </p:cSld>
  <p:clrMapOvr>
    <a:masterClrMapping/>
  </p:clrMapOvr>
  <p:transition spd="slow" advClick="0" advTm="9000">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27584" y="2708920"/>
            <a:ext cx="5112568" cy="3416320"/>
          </a:xfrm>
          <a:prstGeom prst="rect">
            <a:avLst/>
          </a:prstGeom>
          <a:noFill/>
        </p:spPr>
        <p:txBody>
          <a:bodyPr wrap="square" rtlCol="0">
            <a:spAutoFit/>
          </a:bodyPr>
          <a:lstStyle/>
          <a:p>
            <a:r>
              <a:rPr lang="de-DE" sz="2400" b="1" dirty="0">
                <a:latin typeface="Calibri" pitchFamily="34" charset="0"/>
              </a:rPr>
              <a:t>Die Badische Posaunenarbeit …</a:t>
            </a:r>
          </a:p>
          <a:p>
            <a:pPr marL="342900" indent="-342900">
              <a:buFont typeface="Arial" pitchFamily="34" charset="0"/>
              <a:buChar char="•"/>
            </a:pPr>
            <a:r>
              <a:rPr lang="de-DE" sz="2400" dirty="0">
                <a:latin typeface="Calibri" pitchFamily="34" charset="0"/>
              </a:rPr>
              <a:t>Einrichtung der EKIBA</a:t>
            </a:r>
          </a:p>
          <a:p>
            <a:pPr marL="342900" indent="-342900">
              <a:buFont typeface="Arial" pitchFamily="34" charset="0"/>
              <a:buChar char="•"/>
            </a:pPr>
            <a:r>
              <a:rPr lang="de-DE" sz="2400" dirty="0">
                <a:latin typeface="Calibri" pitchFamily="34" charset="0"/>
              </a:rPr>
              <a:t>250 Posaunenchöre von Wertheim bis Konstanz</a:t>
            </a:r>
          </a:p>
          <a:p>
            <a:pPr marL="342900" indent="-342900">
              <a:buFont typeface="Arial" pitchFamily="34" charset="0"/>
              <a:buChar char="•"/>
            </a:pPr>
            <a:r>
              <a:rPr lang="de-DE" sz="2400" dirty="0">
                <a:latin typeface="Calibri" pitchFamily="34" charset="0"/>
              </a:rPr>
              <a:t>3 Hauptamtliche </a:t>
            </a:r>
            <a:r>
              <a:rPr lang="de-DE" sz="2400" dirty="0">
                <a:latin typeface="Calibri" pitchFamily="34" charset="0"/>
                <a:sym typeface="Wingdings"/>
              </a:rPr>
              <a:t>betreuen</a:t>
            </a:r>
            <a:br>
              <a:rPr lang="de-DE" sz="2400" dirty="0">
                <a:latin typeface="Calibri" pitchFamily="34" charset="0"/>
                <a:sym typeface="Wingdings"/>
              </a:rPr>
            </a:br>
            <a:r>
              <a:rPr lang="de-DE" sz="2400" dirty="0">
                <a:latin typeface="Calibri" pitchFamily="34" charset="0"/>
              </a:rPr>
              <a:t>5.500 Ehrenamtliche</a:t>
            </a:r>
          </a:p>
          <a:p>
            <a:pPr marL="342900" indent="-342900">
              <a:buFont typeface="Arial" pitchFamily="34" charset="0"/>
              <a:buChar char="•"/>
            </a:pPr>
            <a:r>
              <a:rPr lang="de-DE" sz="2400" dirty="0">
                <a:latin typeface="Calibri" pitchFamily="34" charset="0"/>
              </a:rPr>
              <a:t>Mitglied im </a:t>
            </a:r>
            <a:r>
              <a:rPr lang="de-DE" sz="2400" dirty="0" err="1">
                <a:latin typeface="Calibri" pitchFamily="34" charset="0"/>
              </a:rPr>
              <a:t>EPiD</a:t>
            </a:r>
            <a:r>
              <a:rPr lang="de-DE" sz="2400" dirty="0">
                <a:latin typeface="Calibri" pitchFamily="34" charset="0"/>
              </a:rPr>
              <a:t> e. V.</a:t>
            </a:r>
          </a:p>
          <a:p>
            <a:pPr marL="342900" indent="-342900">
              <a:buFont typeface="Arial" pitchFamily="34" charset="0"/>
              <a:buChar char="•"/>
            </a:pPr>
            <a:r>
              <a:rPr lang="de-DE" sz="2400" dirty="0">
                <a:latin typeface="Calibri" pitchFamily="34" charset="0"/>
              </a:rPr>
              <a:t>Mitglied im Landesmusikrat</a:t>
            </a:r>
          </a:p>
          <a:p>
            <a:pPr marL="342900" indent="-342900">
              <a:buFont typeface="Arial" pitchFamily="34" charset="0"/>
              <a:buChar char="•"/>
            </a:pPr>
            <a:r>
              <a:rPr lang="de-DE" sz="2400" dirty="0">
                <a:latin typeface="Calibri" pitchFamily="34" charset="0"/>
              </a:rPr>
              <a:t>sehr gute Ökumene in Baden</a:t>
            </a: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4444" y="2492896"/>
            <a:ext cx="2920044" cy="41421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1758230"/>
      </p:ext>
    </p:extLst>
  </p:cSld>
  <p:clrMapOvr>
    <a:masterClrMapping/>
  </p:clrMapOvr>
  <p:transition spd="slow" advClick="0" advTm="600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3348372"/>
            <a:ext cx="3755909" cy="2816932"/>
          </a:xfrm>
          <a:prstGeom prst="rect">
            <a:avLst/>
          </a:prstGeom>
          <a:solidFill>
            <a:srgbClr val="FFFFFF">
              <a:shade val="85000"/>
            </a:srgbClr>
          </a:solidFill>
          <a:ln w="1206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feld 2"/>
          <p:cNvSpPr txBox="1"/>
          <p:nvPr/>
        </p:nvSpPr>
        <p:spPr>
          <a:xfrm>
            <a:off x="827584" y="2708920"/>
            <a:ext cx="6120680" cy="3785652"/>
          </a:xfrm>
          <a:prstGeom prst="rect">
            <a:avLst/>
          </a:prstGeom>
          <a:noFill/>
        </p:spPr>
        <p:txBody>
          <a:bodyPr wrap="square" rtlCol="0">
            <a:spAutoFit/>
          </a:bodyPr>
          <a:lstStyle/>
          <a:p>
            <a:r>
              <a:rPr lang="de-DE" sz="2400" b="1" dirty="0">
                <a:latin typeface="Calibri" pitchFamily="34" charset="0"/>
              </a:rPr>
              <a:t>Lehrgänge zur Aus- und Weiterbildung</a:t>
            </a:r>
          </a:p>
          <a:p>
            <a:pPr marL="342900" indent="-342900">
              <a:buFont typeface="Arial" pitchFamily="34" charset="0"/>
              <a:buChar char="•"/>
            </a:pPr>
            <a:r>
              <a:rPr lang="de-DE" sz="2400" dirty="0">
                <a:latin typeface="Calibri" pitchFamily="34" charset="0"/>
              </a:rPr>
              <a:t>Chorleiterlehrgänge</a:t>
            </a:r>
          </a:p>
          <a:p>
            <a:pPr marL="342900" indent="-342900">
              <a:buFont typeface="Arial" pitchFamily="34" charset="0"/>
              <a:buChar char="•"/>
            </a:pPr>
            <a:r>
              <a:rPr lang="de-DE" sz="2400" dirty="0">
                <a:latin typeface="Calibri" pitchFamily="34" charset="0"/>
              </a:rPr>
              <a:t>Anfängerausbilderlehrgang</a:t>
            </a:r>
          </a:p>
          <a:p>
            <a:pPr marL="342900" indent="-342900">
              <a:buFont typeface="Arial" pitchFamily="34" charset="0"/>
              <a:buChar char="•"/>
            </a:pPr>
            <a:r>
              <a:rPr lang="de-DE" sz="2400" dirty="0">
                <a:latin typeface="Calibri" pitchFamily="34" charset="0"/>
              </a:rPr>
              <a:t>Junges Blech</a:t>
            </a:r>
          </a:p>
          <a:p>
            <a:pPr marL="342900" indent="-342900">
              <a:buFont typeface="Arial" pitchFamily="34" charset="0"/>
              <a:buChar char="•"/>
            </a:pPr>
            <a:r>
              <a:rPr lang="de-DE" sz="2400" dirty="0">
                <a:latin typeface="Calibri" pitchFamily="34" charset="0"/>
              </a:rPr>
              <a:t>Tiefes und Hohes Blech</a:t>
            </a:r>
          </a:p>
          <a:p>
            <a:pPr marL="342900" indent="-342900">
              <a:buFont typeface="Arial" pitchFamily="34" charset="0"/>
              <a:buChar char="•"/>
            </a:pPr>
            <a:r>
              <a:rPr lang="de-DE" sz="2400" dirty="0">
                <a:latin typeface="Calibri" pitchFamily="34" charset="0"/>
              </a:rPr>
              <a:t>Swingendes Blech</a:t>
            </a:r>
          </a:p>
          <a:p>
            <a:pPr marL="342900" indent="-342900">
              <a:buFont typeface="Arial" pitchFamily="34" charset="0"/>
              <a:buChar char="•"/>
            </a:pPr>
            <a:r>
              <a:rPr lang="de-DE" sz="2400" dirty="0">
                <a:latin typeface="Calibri" pitchFamily="34" charset="0"/>
              </a:rPr>
              <a:t>Bläserlehrgang mit</a:t>
            </a:r>
            <a:br>
              <a:rPr lang="de-DE" sz="2400" dirty="0">
                <a:latin typeface="Calibri" pitchFamily="34" charset="0"/>
              </a:rPr>
            </a:br>
            <a:r>
              <a:rPr lang="de-DE" sz="2400" dirty="0">
                <a:latin typeface="Calibri" pitchFamily="34" charset="0"/>
              </a:rPr>
              <a:t>Einzelunterricht</a:t>
            </a:r>
          </a:p>
          <a:p>
            <a:pPr marL="342900" indent="-342900">
              <a:buFont typeface="Arial" pitchFamily="34" charset="0"/>
              <a:buChar char="•"/>
            </a:pPr>
            <a:r>
              <a:rPr lang="de-DE" sz="2400" dirty="0">
                <a:latin typeface="Calibri" pitchFamily="34" charset="0"/>
              </a:rPr>
              <a:t>Bläserlehrgang für</a:t>
            </a:r>
            <a:br>
              <a:rPr lang="de-DE" sz="2400" dirty="0">
                <a:latin typeface="Calibri" pitchFamily="34" charset="0"/>
              </a:rPr>
            </a:br>
            <a:r>
              <a:rPr lang="de-DE" sz="2400" dirty="0">
                <a:latin typeface="Calibri" pitchFamily="34" charset="0"/>
              </a:rPr>
              <a:t>erwachsene Anfänger</a:t>
            </a:r>
          </a:p>
        </p:txBody>
      </p:sp>
    </p:spTree>
    <p:extLst>
      <p:ext uri="{BB962C8B-B14F-4D97-AF65-F5344CB8AC3E}">
        <p14:creationId xmlns:p14="http://schemas.microsoft.com/office/powerpoint/2010/main" val="1947097086"/>
      </p:ext>
    </p:extLst>
  </p:cSld>
  <p:clrMapOvr>
    <a:masterClrMapping/>
  </p:clrMapOvr>
  <p:transition spd="slow" advClick="0" advTm="700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27584" y="2471985"/>
            <a:ext cx="4608512" cy="3693319"/>
          </a:xfrm>
          <a:prstGeom prst="rect">
            <a:avLst/>
          </a:prstGeom>
          <a:noFill/>
        </p:spPr>
        <p:txBody>
          <a:bodyPr wrap="square" rtlCol="0">
            <a:spAutoFit/>
          </a:bodyPr>
          <a:lstStyle/>
          <a:p>
            <a:r>
              <a:rPr lang="de-DE" sz="2400" b="1" dirty="0">
                <a:latin typeface="Calibri" pitchFamily="34" charset="0"/>
              </a:rPr>
              <a:t>Freizeiten für die Gemeinschaft</a:t>
            </a:r>
          </a:p>
          <a:p>
            <a:pPr marL="342900" indent="-342900">
              <a:buFont typeface="Arial" pitchFamily="34" charset="0"/>
              <a:buChar char="•"/>
            </a:pPr>
            <a:r>
              <a:rPr lang="de-DE" sz="2400" dirty="0">
                <a:latin typeface="Calibri" pitchFamily="34" charset="0"/>
              </a:rPr>
              <a:t>Familienfreizeiten</a:t>
            </a:r>
            <a:br>
              <a:rPr lang="de-DE" sz="2400" dirty="0">
                <a:latin typeface="Calibri" pitchFamily="34" charset="0"/>
              </a:rPr>
            </a:br>
            <a:r>
              <a:rPr lang="de-DE" dirty="0">
                <a:latin typeface="Calibri" pitchFamily="34" charset="0"/>
              </a:rPr>
              <a:t>- </a:t>
            </a:r>
            <a:r>
              <a:rPr lang="de-DE" dirty="0" err="1">
                <a:latin typeface="Calibri" pitchFamily="34" charset="0"/>
              </a:rPr>
              <a:t>Villar</a:t>
            </a:r>
            <a:r>
              <a:rPr lang="de-DE" dirty="0">
                <a:latin typeface="Calibri" pitchFamily="34" charset="0"/>
              </a:rPr>
              <a:t> </a:t>
            </a:r>
            <a:r>
              <a:rPr lang="de-DE" dirty="0" err="1">
                <a:latin typeface="Calibri" pitchFamily="34" charset="0"/>
              </a:rPr>
              <a:t>Pellice</a:t>
            </a:r>
            <a:r>
              <a:rPr lang="de-DE" dirty="0">
                <a:latin typeface="Calibri" pitchFamily="34" charset="0"/>
              </a:rPr>
              <a:t> (Waldenser)</a:t>
            </a:r>
            <a:br>
              <a:rPr lang="de-DE" dirty="0">
                <a:latin typeface="Calibri" pitchFamily="34" charset="0"/>
              </a:rPr>
            </a:br>
            <a:r>
              <a:rPr lang="de-DE" dirty="0">
                <a:latin typeface="Calibri" pitchFamily="34" charset="0"/>
              </a:rPr>
              <a:t>- St. Hippolyte du Fort (Hugenotten)</a:t>
            </a:r>
          </a:p>
          <a:p>
            <a:pPr marL="342900" indent="-342900">
              <a:buFont typeface="Arial" pitchFamily="34" charset="0"/>
              <a:buChar char="•"/>
            </a:pPr>
            <a:r>
              <a:rPr lang="de-DE" sz="2400" dirty="0">
                <a:latin typeface="Calibri" pitchFamily="34" charset="0"/>
              </a:rPr>
              <a:t>Jugendfreizeiten</a:t>
            </a:r>
            <a:br>
              <a:rPr lang="de-DE" sz="2400" dirty="0">
                <a:latin typeface="Calibri" pitchFamily="34" charset="0"/>
              </a:rPr>
            </a:br>
            <a:r>
              <a:rPr lang="de-DE" dirty="0">
                <a:latin typeface="Calibri" pitchFamily="34" charset="0"/>
              </a:rPr>
              <a:t>- Segeln auf dem Ijsselmeer</a:t>
            </a:r>
            <a:br>
              <a:rPr lang="de-DE" dirty="0">
                <a:latin typeface="Calibri" pitchFamily="34" charset="0"/>
              </a:rPr>
            </a:br>
            <a:r>
              <a:rPr lang="de-DE" dirty="0">
                <a:latin typeface="Calibri" pitchFamily="34" charset="0"/>
              </a:rPr>
              <a:t>- Baden &amp; Kultur in </a:t>
            </a:r>
            <a:r>
              <a:rPr lang="de-DE" dirty="0" err="1">
                <a:latin typeface="Calibri" pitchFamily="34" charset="0"/>
              </a:rPr>
              <a:t>Malaga</a:t>
            </a:r>
            <a:r>
              <a:rPr lang="de-DE" dirty="0">
                <a:latin typeface="Calibri" pitchFamily="34" charset="0"/>
              </a:rPr>
              <a:t> oder </a:t>
            </a:r>
            <a:r>
              <a:rPr lang="de-DE" dirty="0" err="1">
                <a:latin typeface="Calibri" pitchFamily="34" charset="0"/>
              </a:rPr>
              <a:t>Bolsena</a:t>
            </a:r>
            <a:endParaRPr lang="de-DE" dirty="0">
              <a:latin typeface="Calibri" pitchFamily="34" charset="0"/>
            </a:endParaRPr>
          </a:p>
          <a:p>
            <a:pPr marL="342900" indent="-342900">
              <a:buFont typeface="Arial" pitchFamily="34" charset="0"/>
              <a:buChar char="•"/>
            </a:pPr>
            <a:r>
              <a:rPr lang="de-DE" sz="2400" dirty="0">
                <a:latin typeface="Calibri" pitchFamily="34" charset="0"/>
              </a:rPr>
              <a:t>Motorradfreizeiten</a:t>
            </a:r>
            <a:br>
              <a:rPr lang="de-DE" sz="2400" dirty="0">
                <a:latin typeface="Calibri" pitchFamily="34" charset="0"/>
              </a:rPr>
            </a:br>
            <a:r>
              <a:rPr lang="de-DE" dirty="0">
                <a:latin typeface="Calibri" pitchFamily="34" charset="0"/>
              </a:rPr>
              <a:t>mit Touren durch Deutschland und Europa</a:t>
            </a:r>
          </a:p>
          <a:p>
            <a:pPr marL="342900" indent="-342900">
              <a:buFont typeface="Arial" pitchFamily="34" charset="0"/>
              <a:buChar char="•"/>
            </a:pPr>
            <a:r>
              <a:rPr lang="de-DE" sz="2400" dirty="0">
                <a:latin typeface="Calibri" pitchFamily="34" charset="0"/>
              </a:rPr>
              <a:t>Studienfahrten</a:t>
            </a:r>
            <a:br>
              <a:rPr lang="de-DE" sz="2400" dirty="0">
                <a:latin typeface="Calibri" pitchFamily="34" charset="0"/>
              </a:rPr>
            </a:br>
            <a:r>
              <a:rPr lang="de-DE" dirty="0">
                <a:latin typeface="Calibri" pitchFamily="34" charset="0"/>
              </a:rPr>
              <a:t>nach Rom und Ungarn</a:t>
            </a:r>
            <a:endParaRPr lang="de-DE" sz="2400" dirty="0">
              <a:latin typeface="Calibri" pitchFamily="34" charset="0"/>
            </a:endParaRP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8864" y="404665"/>
            <a:ext cx="2405077" cy="1803808"/>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72016">
            <a:off x="6124846" y="1788317"/>
            <a:ext cx="2573148" cy="1929861"/>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8864" y="3284984"/>
            <a:ext cx="2363754" cy="1772816"/>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Grafi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36508">
            <a:off x="5430786" y="4659838"/>
            <a:ext cx="2107213" cy="1580410"/>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Grafik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8842" y="4464496"/>
            <a:ext cx="1707654" cy="22768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2904535"/>
      </p:ext>
    </p:extLst>
  </p:cSld>
  <p:clrMapOvr>
    <a:masterClrMapping/>
  </p:clrMapOvr>
  <p:transition spd="slow" advClick="0" advTm="6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27584" y="2471985"/>
            <a:ext cx="5256584" cy="3908762"/>
          </a:xfrm>
          <a:prstGeom prst="rect">
            <a:avLst/>
          </a:prstGeom>
          <a:noFill/>
        </p:spPr>
        <p:txBody>
          <a:bodyPr wrap="square" rtlCol="0">
            <a:spAutoFit/>
          </a:bodyPr>
          <a:lstStyle/>
          <a:p>
            <a:r>
              <a:rPr lang="de-DE" sz="2400" b="1" dirty="0">
                <a:latin typeface="Calibri" pitchFamily="34" charset="0"/>
              </a:rPr>
              <a:t>Begabtenförderung</a:t>
            </a:r>
          </a:p>
          <a:p>
            <a:pPr marL="342900" indent="-342900">
              <a:buFont typeface="Arial" pitchFamily="34" charset="0"/>
              <a:buChar char="•"/>
            </a:pPr>
            <a:r>
              <a:rPr lang="de-DE" sz="2400" dirty="0">
                <a:latin typeface="Calibri" pitchFamily="34" charset="0"/>
              </a:rPr>
              <a:t>Jugendposaunenchor Nordbaden</a:t>
            </a:r>
          </a:p>
          <a:p>
            <a:pPr marL="342900" indent="-342900">
              <a:buFont typeface="Arial" pitchFamily="34" charset="0"/>
              <a:buChar char="•"/>
            </a:pPr>
            <a:r>
              <a:rPr lang="de-DE" sz="2400" dirty="0">
                <a:latin typeface="Calibri" pitchFamily="34" charset="0"/>
              </a:rPr>
              <a:t>Jugendposaunenchor Südbaden</a:t>
            </a:r>
          </a:p>
          <a:p>
            <a:pPr marL="342900" indent="-342900">
              <a:buFont typeface="Arial" pitchFamily="34" charset="0"/>
              <a:buChar char="•"/>
            </a:pPr>
            <a:r>
              <a:rPr lang="de-DE" sz="2400" dirty="0">
                <a:latin typeface="Calibri" pitchFamily="34" charset="0"/>
              </a:rPr>
              <a:t>Bläserkreis der Hochschule für</a:t>
            </a:r>
            <a:br>
              <a:rPr lang="de-DE" sz="2400" dirty="0">
                <a:latin typeface="Calibri" pitchFamily="34" charset="0"/>
              </a:rPr>
            </a:br>
            <a:r>
              <a:rPr lang="de-DE" sz="2400" dirty="0">
                <a:latin typeface="Calibri" pitchFamily="34" charset="0"/>
              </a:rPr>
              <a:t>Kirchenmusik Heidelberg</a:t>
            </a:r>
          </a:p>
          <a:p>
            <a:pPr marL="342900" indent="-342900">
              <a:buFont typeface="Arial" pitchFamily="34" charset="0"/>
              <a:buChar char="•"/>
            </a:pPr>
            <a:r>
              <a:rPr lang="de-DE" sz="2400" dirty="0">
                <a:latin typeface="Calibri" pitchFamily="34" charset="0"/>
              </a:rPr>
              <a:t>Nordbadisches Blechbläserensemble</a:t>
            </a:r>
          </a:p>
          <a:p>
            <a:pPr marL="342900" indent="-342900">
              <a:buFont typeface="Arial" pitchFamily="34" charset="0"/>
              <a:buChar char="•"/>
            </a:pPr>
            <a:r>
              <a:rPr lang="de-DE" sz="2400" dirty="0">
                <a:latin typeface="Calibri" pitchFamily="34" charset="0"/>
              </a:rPr>
              <a:t>Mittelbadischer Bläserkreis</a:t>
            </a:r>
          </a:p>
          <a:p>
            <a:pPr marL="342900" indent="-342900">
              <a:buFont typeface="Arial" pitchFamily="34" charset="0"/>
              <a:buChar char="•"/>
            </a:pPr>
            <a:r>
              <a:rPr lang="de-DE" sz="2400" dirty="0">
                <a:latin typeface="Calibri" pitchFamily="34" charset="0"/>
              </a:rPr>
              <a:t>Südbadisches Blechbläserensemble</a:t>
            </a:r>
          </a:p>
          <a:p>
            <a:pPr marL="342900" indent="-342900">
              <a:buFont typeface="Arial" pitchFamily="34" charset="0"/>
              <a:buChar char="•"/>
            </a:pPr>
            <a:endParaRPr lang="de-DE" sz="2400" dirty="0">
              <a:latin typeface="Calibri" pitchFamily="34" charset="0"/>
            </a:endParaRPr>
          </a:p>
          <a:p>
            <a:r>
              <a:rPr lang="de-DE" sz="1600" dirty="0">
                <a:latin typeface="Calibri" pitchFamily="34" charset="0"/>
              </a:rPr>
              <a:t>alle Ensembles stehen unter der Leitung der Landesposaunenwarte Heiko Petersen und Armin Schaefer</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4158" y="2636912"/>
            <a:ext cx="2646294" cy="3528392"/>
          </a:xfrm>
          <a:prstGeom prst="rect">
            <a:avLst/>
          </a:prstGeom>
          <a:solidFill>
            <a:srgbClr val="FFFFFF">
              <a:shade val="85000"/>
            </a:srgbClr>
          </a:solidFill>
          <a:ln w="12382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32063712"/>
      </p:ext>
    </p:extLst>
  </p:cSld>
  <p:clrMapOvr>
    <a:masterClrMapping/>
  </p:clrMapOvr>
  <p:transition spd="slow" advClick="0" advTm="8000">
    <p:push dir="u"/>
  </p:transition>
</p:sld>
</file>

<file path=ppt/theme/theme1.xml><?xml version="1.0" encoding="utf-8"?>
<a:theme xmlns:a="http://schemas.openxmlformats.org/drawingml/2006/main" name="Stiftung BP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iftung BPA - Geschicht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iftung BPA - heut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tiftung BPA - Die BP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tiftung BPA - FV und Stiftun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3800</Words>
  <Application>Microsoft Office PowerPoint</Application>
  <PresentationFormat>Bildschirmpräsentation (4:3)</PresentationFormat>
  <Paragraphs>317</Paragraphs>
  <Slides>20</Slides>
  <Notes>18</Notes>
  <HiddenSlides>0</HiddenSlides>
  <MMClips>1</MMClips>
  <ScaleCrop>false</ScaleCrop>
  <HeadingPairs>
    <vt:vector size="6" baseType="variant">
      <vt:variant>
        <vt:lpstr>Verwendete Schriftarten</vt:lpstr>
      </vt:variant>
      <vt:variant>
        <vt:i4>3</vt:i4>
      </vt:variant>
      <vt:variant>
        <vt:lpstr>Design</vt:lpstr>
      </vt:variant>
      <vt:variant>
        <vt:i4>5</vt:i4>
      </vt:variant>
      <vt:variant>
        <vt:lpstr>Folientitel</vt:lpstr>
      </vt:variant>
      <vt:variant>
        <vt:i4>20</vt:i4>
      </vt:variant>
    </vt:vector>
  </HeadingPairs>
  <TitlesOfParts>
    <vt:vector size="28" baseType="lpstr">
      <vt:lpstr>Trebuchet MS</vt:lpstr>
      <vt:lpstr>Arial</vt:lpstr>
      <vt:lpstr>Calibri</vt:lpstr>
      <vt:lpstr>Stiftung BPA</vt:lpstr>
      <vt:lpstr>Stiftung BPA - Geschichte</vt:lpstr>
      <vt:lpstr>Stiftung BPA - heute</vt:lpstr>
      <vt:lpstr>Stiftung BPA - Die BPA</vt:lpstr>
      <vt:lpstr>Stiftung BPA - FV und Stiftung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Badische Posaunenarbeit</dc:title>
  <dc:creator>mail@hschrank.com;armin.schaefer@posaunenarbeit.de;Matthias Bretschneider;Klaus-Dieter.Block@gmx.de</dc:creator>
  <cp:lastModifiedBy>Johannes Jakoby</cp:lastModifiedBy>
  <cp:revision>140</cp:revision>
  <dcterms:created xsi:type="dcterms:W3CDTF">2013-03-14T17:38:05Z</dcterms:created>
  <dcterms:modified xsi:type="dcterms:W3CDTF">2021-04-10T21:21:34Z</dcterms:modified>
</cp:coreProperties>
</file>